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9" r:id="rId3"/>
    <p:sldId id="319" r:id="rId4"/>
    <p:sldId id="325" r:id="rId5"/>
    <p:sldId id="318" r:id="rId6"/>
    <p:sldId id="256" r:id="rId7"/>
    <p:sldId id="327" r:id="rId8"/>
    <p:sldId id="259" r:id="rId9"/>
    <p:sldId id="260" r:id="rId10"/>
    <p:sldId id="305" r:id="rId11"/>
    <p:sldId id="265" r:id="rId12"/>
    <p:sldId id="262" r:id="rId13"/>
    <p:sldId id="263" r:id="rId14"/>
    <p:sldId id="322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wide.espacenet.com/publicationDetails/originalDocument?FT=D&amp;date=20190808&amp;DB=&amp;locale=en_EP&amp;CC=WO&amp;NR=2019149294A1&amp;KC=A1&amp;ND=4" TargetMode="External"/><Relationship Id="rId2" Type="http://schemas.openxmlformats.org/officeDocument/2006/relationships/hyperlink" Target="https://worldwide.espacenet.com/publicationDetails/originalDocument?FT=D&amp;date=20191009&amp;DB=&amp;locale=en_EP&amp;CC=CZ&amp;NR=307998B6&amp;KC=B6&amp;ND=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2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7BDCA8-4B90-4803-97AD-3D994F38D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92" y="643465"/>
            <a:ext cx="10944935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      </a:t>
            </a:r>
            <a:r>
              <a:rPr lang="cs-CZ" sz="4800" dirty="0"/>
              <a:t>							</a:t>
            </a:r>
            <a:r>
              <a:rPr lang="en-US" sz="4800" dirty="0"/>
              <a:t>Air </a:t>
            </a:r>
            <a:r>
              <a:rPr lang="en-US" sz="4800" dirty="0" err="1"/>
              <a:t>shox</a:t>
            </a:r>
            <a:r>
              <a:rPr lang="en-US" sz="4800" dirty="0"/>
              <a:t> </a:t>
            </a:r>
            <a:br>
              <a:rPr lang="cs-CZ" sz="4800" dirty="0"/>
            </a:br>
            <a:r>
              <a:rPr lang="cs-CZ" sz="4800" dirty="0"/>
              <a:t>				</a:t>
            </a:r>
            <a:r>
              <a:rPr lang="en-US" sz="4800" dirty="0" err="1"/>
              <a:t>seatpost</a:t>
            </a:r>
            <a:r>
              <a:rPr lang="cs-CZ" sz="4800" dirty="0"/>
              <a:t>  </a:t>
            </a:r>
            <a:r>
              <a:rPr lang="en-US" sz="4800" dirty="0"/>
              <a:t>suspension   </a:t>
            </a:r>
          </a:p>
        </p:txBody>
      </p:sp>
    </p:spTree>
    <p:extLst>
      <p:ext uri="{BB962C8B-B14F-4D97-AF65-F5344CB8AC3E}">
        <p14:creationId xmlns:p14="http://schemas.microsoft.com/office/powerpoint/2010/main" val="164871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8407" y="0"/>
            <a:ext cx="11811699" cy="1099368"/>
          </a:xfrm>
        </p:spPr>
        <p:txBody>
          <a:bodyPr>
            <a:noAutofit/>
          </a:bodyPr>
          <a:lstStyle/>
          <a:p>
            <a:pPr algn="l"/>
            <a:r>
              <a:rPr lang="cs-CZ" sz="1600" b="1" dirty="0"/>
              <a:t>   		</a:t>
            </a:r>
            <a:br>
              <a:rPr lang="cs-CZ" sz="1600" b="1" dirty="0"/>
            </a:br>
            <a:r>
              <a:rPr lang="cs-CZ" sz="1600" b="1" dirty="0"/>
              <a:t>				</a:t>
            </a:r>
            <a:br>
              <a:rPr lang="cs-CZ" sz="1600" b="1" dirty="0"/>
            </a:br>
            <a:br>
              <a:rPr lang="cs-CZ" sz="1600" b="1" dirty="0"/>
            </a:br>
            <a:br>
              <a:rPr lang="cs-CZ" sz="1600" b="1" dirty="0"/>
            </a:br>
            <a:br>
              <a:rPr lang="cs-CZ" sz="1600" b="1" dirty="0"/>
            </a:br>
            <a:r>
              <a:rPr lang="cs-CZ" sz="1600" b="1" dirty="0"/>
              <a:t>				         </a:t>
            </a:r>
            <a:r>
              <a:rPr lang="cs-CZ" b="1" dirty="0" err="1"/>
              <a:t>shock</a:t>
            </a:r>
            <a:r>
              <a:rPr lang="cs-CZ" b="1" dirty="0"/>
              <a:t> </a:t>
            </a:r>
            <a:r>
              <a:rPr lang="cs-CZ" b="1" dirty="0" err="1"/>
              <a:t>absorbers</a:t>
            </a:r>
            <a:r>
              <a:rPr lang="cs-CZ" b="1" dirty="0"/>
              <a:t> - STATE OF ART </a:t>
            </a:r>
            <a:br>
              <a:rPr lang="cs-CZ" sz="1600" b="1" dirty="0"/>
            </a:br>
            <a:r>
              <a:rPr lang="cs-CZ" sz="1600" b="1" dirty="0"/>
              <a:t>		  </a:t>
            </a:r>
            <a:br>
              <a:rPr lang="cs-CZ" sz="1600" b="1" dirty="0"/>
            </a:br>
            <a:br>
              <a:rPr lang="cs-CZ" sz="1600" b="1" dirty="0"/>
            </a:br>
            <a:br>
              <a:rPr lang="cs-CZ" sz="2400" dirty="0"/>
            </a:br>
            <a:br>
              <a:rPr lang="cs-CZ" sz="1600" dirty="0"/>
            </a:br>
            <a:endParaRPr lang="cs-CZ" sz="1600" b="1" dirty="0"/>
          </a:p>
        </p:txBody>
      </p:sp>
      <p:pic>
        <p:nvPicPr>
          <p:cNvPr id="1032" name="Picture 8" descr="http://s.hswstatic.com/gif/car-suspension-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08" y="2385562"/>
            <a:ext cx="2384354" cy="35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shock absorb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07" y="2385562"/>
            <a:ext cx="2939590" cy="35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329851" y="1474779"/>
            <a:ext cx="2626469" cy="36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   </a:t>
            </a:r>
            <a:r>
              <a:rPr lang="cs-CZ" dirty="0" err="1"/>
              <a:t>damper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2736" y="1475417"/>
            <a:ext cx="282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</a:t>
            </a:r>
            <a:r>
              <a:rPr lang="cs-CZ" dirty="0" err="1"/>
              <a:t>spring</a:t>
            </a:r>
            <a:r>
              <a:rPr lang="cs-CZ" dirty="0"/>
              <a:t> and </a:t>
            </a:r>
            <a:r>
              <a:rPr lang="cs-CZ" dirty="0" err="1"/>
              <a:t>damper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9097144" y="1509639"/>
            <a:ext cx="2495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  </a:t>
            </a:r>
            <a:r>
              <a:rPr lang="cs-CZ" sz="1600" b="1" dirty="0"/>
              <a:t>AIR SHOX </a:t>
            </a:r>
          </a:p>
          <a:p>
            <a:r>
              <a:rPr lang="cs-CZ" sz="1600" b="1" dirty="0"/>
              <a:t>           </a:t>
            </a:r>
            <a:r>
              <a:rPr lang="cs-CZ" sz="1600" b="1" dirty="0" err="1"/>
              <a:t>simplyfied</a:t>
            </a:r>
            <a:r>
              <a:rPr lang="cs-CZ" sz="1600" b="1" dirty="0"/>
              <a:t>  </a:t>
            </a:r>
            <a:r>
              <a:rPr lang="cs-CZ" dirty="0"/>
              <a:t>	</a:t>
            </a:r>
          </a:p>
        </p:txBody>
      </p:sp>
      <p:pic>
        <p:nvPicPr>
          <p:cNvPr id="3" name="Picture 2" descr="VÃ½sledek obrÃ¡zku pro landing gear AIR STRUT">
            <a:extLst>
              <a:ext uri="{FF2B5EF4-FFF2-40B4-BE49-F238E27FC236}">
                <a16:creationId xmlns:a16="http://schemas.microsoft.com/office/drawing/2014/main" id="{1FE53529-E3F3-46DD-947D-CBC7CF86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10" y="2385562"/>
            <a:ext cx="2194002" cy="401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9DCACED-CE5C-469A-9A92-0C46B3F542B9}"/>
              </a:ext>
            </a:extLst>
          </p:cNvPr>
          <p:cNvSpPr txBox="1"/>
          <p:nvPr/>
        </p:nvSpPr>
        <p:spPr>
          <a:xfrm>
            <a:off x="6208176" y="1474778"/>
            <a:ext cx="2626469" cy="369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       Air/</a:t>
            </a:r>
            <a:r>
              <a:rPr lang="cs-CZ" dirty="0" err="1"/>
              <a:t>oleo</a:t>
            </a:r>
            <a:r>
              <a:rPr lang="cs-CZ" dirty="0"/>
              <a:t>  </a:t>
            </a:r>
            <a:r>
              <a:rPr lang="cs-CZ" dirty="0" err="1"/>
              <a:t>strut</a:t>
            </a:r>
            <a:endParaRPr lang="cs-CZ" dirty="0"/>
          </a:p>
        </p:txBody>
      </p:sp>
      <p:pic>
        <p:nvPicPr>
          <p:cNvPr id="14" name="Zástupný symbol pro obsah 6">
            <a:extLst>
              <a:ext uri="{FF2B5EF4-FFF2-40B4-BE49-F238E27FC236}">
                <a16:creationId xmlns:a16="http://schemas.microsoft.com/office/drawing/2014/main" id="{5AF17205-1F04-4B9D-A68A-C40DBA854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437" y="2385561"/>
            <a:ext cx="2870913" cy="4014439"/>
          </a:xfrm>
        </p:spPr>
      </p:pic>
    </p:spTree>
    <p:extLst>
      <p:ext uri="{BB962C8B-B14F-4D97-AF65-F5344CB8AC3E}">
        <p14:creationId xmlns:p14="http://schemas.microsoft.com/office/powerpoint/2010/main" val="363663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3688C52E-B5CE-4D5C-A499-4677370F6DA5}"/>
              </a:ext>
            </a:extLst>
          </p:cNvPr>
          <p:cNvSpPr/>
          <p:nvPr/>
        </p:nvSpPr>
        <p:spPr>
          <a:xfrm>
            <a:off x="3698445" y="173421"/>
            <a:ext cx="4298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</a:t>
            </a:r>
            <a:r>
              <a:rPr lang="cs-CZ" b="1" dirty="0"/>
              <a:t>IR SHOX</a:t>
            </a:r>
            <a:r>
              <a:rPr lang="en-US" b="1" dirty="0"/>
              <a:t> </a:t>
            </a:r>
            <a:r>
              <a:rPr lang="cs-CZ" b="1" dirty="0"/>
              <a:t>technology </a:t>
            </a:r>
            <a:r>
              <a:rPr lang="cs-CZ" b="1" dirty="0" err="1"/>
              <a:t>simplyfied</a:t>
            </a:r>
            <a:r>
              <a:rPr lang="cs-CZ" b="1" dirty="0"/>
              <a:t>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CE98C56-69C5-4BCC-899D-8571A0D5C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23826" y="-2045971"/>
            <a:ext cx="5944348" cy="1151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F9B725-E9AD-4A6F-AB70-0DF14E52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028"/>
            <a:ext cx="8831136" cy="1233715"/>
          </a:xfrm>
        </p:spPr>
        <p:txBody>
          <a:bodyPr>
            <a:normAutofit/>
          </a:bodyPr>
          <a:lstStyle/>
          <a:p>
            <a:r>
              <a:rPr lang="cs-CZ" dirty="0"/>
              <a:t>               </a:t>
            </a:r>
            <a:r>
              <a:rPr lang="cs-CZ" sz="2200" b="1" dirty="0" err="1"/>
              <a:t>Other</a:t>
            </a:r>
            <a:r>
              <a:rPr lang="cs-CZ" sz="2200" b="1" dirty="0"/>
              <a:t> </a:t>
            </a:r>
            <a:r>
              <a:rPr lang="cs-CZ" sz="2200" b="1" dirty="0" err="1"/>
              <a:t>airshox</a:t>
            </a:r>
            <a:r>
              <a:rPr lang="cs-CZ" sz="2200" b="1" dirty="0"/>
              <a:t> </a:t>
            </a:r>
            <a:r>
              <a:rPr lang="cs-CZ" sz="2200" b="1" dirty="0" err="1"/>
              <a:t>applications</a:t>
            </a:r>
            <a:br>
              <a:rPr lang="cs-CZ" sz="2200" b="1" dirty="0"/>
            </a:br>
            <a:r>
              <a:rPr lang="cs-CZ" sz="2200" b="1" dirty="0"/>
              <a:t>                 250 x 84 mm </a:t>
            </a:r>
            <a:r>
              <a:rPr lang="cs-CZ" sz="2200" b="1" dirty="0" err="1"/>
              <a:t>scooter</a:t>
            </a:r>
            <a:r>
              <a:rPr lang="cs-CZ" sz="2200" b="1" dirty="0"/>
              <a:t> - </a:t>
            </a:r>
            <a:r>
              <a:rPr lang="cs-CZ" sz="2200" b="1" dirty="0" err="1"/>
              <a:t>Endurance</a:t>
            </a:r>
            <a:r>
              <a:rPr lang="cs-CZ" sz="2200" b="1" dirty="0"/>
              <a:t> India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DB8497-6871-4E5E-8C25-4476D5A98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771"/>
            <a:ext cx="8432800" cy="560251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AABDB5A-8019-4D58-A99A-B5AFB3605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2800" y="0"/>
            <a:ext cx="44123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82FDE7CB-A0B9-4C48-80CE-B61F4F9E2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3258CC7-31A5-4656-A7C5-16CBDC978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C3ADF9B-28A3-4312-A210-984E680D9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1D75538-7D02-42CE-8091-38ED0178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1A61D5E-676C-44A0-8EF0-D68EBB55F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BF19251D-8C13-48D6-8334-6FCBB43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EE89F969-46EE-41D6-B522-824CC147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dřevěné, malé, bílá, stojící&#10;&#10;Popis byl vytvořen automaticky">
            <a:extLst>
              <a:ext uri="{FF2B5EF4-FFF2-40B4-BE49-F238E27FC236}">
                <a16:creationId xmlns:a16="http://schemas.microsoft.com/office/drawing/2014/main" id="{CDD6B699-58D2-4C57-98AF-C445D9BE88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5" r="1" b="19853"/>
          <a:stretch/>
        </p:blipFill>
        <p:spPr>
          <a:xfrm>
            <a:off x="626848" y="1037863"/>
            <a:ext cx="4010828" cy="5571066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9000"/>
              </a:prstClr>
            </a:outerShdw>
          </a:effectLst>
        </p:spPr>
      </p:pic>
      <p:pic>
        <p:nvPicPr>
          <p:cNvPr id="17" name="Zástupný symbol pro obsah 9">
            <a:extLst>
              <a:ext uri="{FF2B5EF4-FFF2-40B4-BE49-F238E27FC236}">
                <a16:creationId xmlns:a16="http://schemas.microsoft.com/office/drawing/2014/main" id="{7EB13B51-2FE4-4C0D-B2A2-0681A256E8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6" b="5860"/>
          <a:stretch/>
        </p:blipFill>
        <p:spPr>
          <a:xfrm>
            <a:off x="4835157" y="1037863"/>
            <a:ext cx="6729995" cy="5571066"/>
          </a:xfrm>
          <a:prstGeom prst="rect">
            <a:avLst/>
          </a:prstGeom>
          <a:effectLst>
            <a:outerShdw blurRad="114300" dist="127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E45EF0E-1771-4E8C-B840-415D0C02130D}"/>
              </a:ext>
            </a:extLst>
          </p:cNvPr>
          <p:cNvSpPr/>
          <p:nvPr/>
        </p:nvSpPr>
        <p:spPr>
          <a:xfrm>
            <a:off x="1278395" y="47263"/>
            <a:ext cx="10454024" cy="9128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							</a:t>
            </a:r>
            <a:r>
              <a:rPr lang="en-US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Other </a:t>
            </a:r>
            <a:r>
              <a:rPr lang="en-US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airshox</a:t>
            </a:r>
            <a:r>
              <a:rPr lang="en-US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applications 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			</a:t>
            </a:r>
            <a:r>
              <a:rPr lang="en-US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forks  cartridge Up/DOWN  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Motorcycle  Gabriel India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-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left</a:t>
            </a:r>
            <a:r>
              <a:rPr lang="en-US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 </a:t>
            </a:r>
            <a:endParaRPr lang="cs-CZ" sz="30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						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Landing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gear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–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shark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ultralight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aircraft</a:t>
            </a:r>
            <a:r>
              <a:rPr lang="cs-CZ" sz="3000" b="1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- </a:t>
            </a:r>
            <a:r>
              <a:rPr lang="cs-CZ" sz="3000" b="1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right</a:t>
            </a:r>
            <a:endParaRPr lang="en-US" sz="30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9452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D4C121-FC03-4852-B53C-716FE61AE6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"/>
            <a:ext cx="11933498" cy="537065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101DEF-9136-4978-BE3A-49C90C173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69" y="5486400"/>
            <a:ext cx="11840901" cy="12539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CONCLUSIONs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 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You don´t have to be a sportsman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, </a:t>
            </a:r>
            <a:r>
              <a:rPr lang="cs-CZ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whoever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</a:t>
            </a:r>
            <a:r>
              <a:rPr lang="cs-CZ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you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are </a:t>
            </a:r>
            <a:r>
              <a:rPr lang="cs-CZ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you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can feel comfortable 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on  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air </a:t>
            </a:r>
            <a:r>
              <a:rPr lang="cs-CZ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shox</a:t>
            </a:r>
            <a:r>
              <a:rPr lang="cs-CZ" sz="2000" b="1" cap="all" dirty="0">
                <a:ln w="3175" cmpd="sng">
                  <a:noFill/>
                </a:ln>
                <a:solidFill>
                  <a:schemeClr val="bg1"/>
                </a:solidFill>
              </a:rPr>
              <a:t> </a:t>
            </a:r>
            <a:r>
              <a:rPr lang="en-US" sz="2000" b="1" cap="all" dirty="0" err="1">
                <a:ln w="3175" cmpd="sng">
                  <a:noFill/>
                </a:ln>
                <a:solidFill>
                  <a:schemeClr val="bg1"/>
                </a:solidFill>
              </a:rPr>
              <a:t>seatpost</a:t>
            </a:r>
            <a:endParaRPr lang="en-US" sz="2000" b="1" cap="all" dirty="0">
              <a:ln w="3175" cmpd="sng">
                <a:noFill/>
              </a:ln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Obrázek 3" descr="Obsah obrázku exteriér, budova, silnice, kolo&#10;&#10;Popis byl vytvořen automaticky">
            <a:extLst>
              <a:ext uri="{FF2B5EF4-FFF2-40B4-BE49-F238E27FC236}">
                <a16:creationId xmlns:a16="http://schemas.microsoft.com/office/drawing/2014/main" id="{264692D9-C201-4549-9E65-C7AE3A4E1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3" y="0"/>
            <a:ext cx="8916794" cy="5355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4A49B0-73BE-4DB4-98FF-6BE8A4D7CF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4597" y="2397044"/>
            <a:ext cx="2958902" cy="295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956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>
            <a:extLst>
              <a:ext uri="{FF2B5EF4-FFF2-40B4-BE49-F238E27FC236}">
                <a16:creationId xmlns:a16="http://schemas.microsoft.com/office/drawing/2014/main" id="{D4575166-8D69-4BA4-8877-BA68AADA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376" y="1005757"/>
            <a:ext cx="6257544" cy="453177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6926BD4B-133B-4BEC-AA31-6E153FFF8EC7}"/>
              </a:ext>
            </a:extLst>
          </p:cNvPr>
          <p:cNvSpPr txBox="1">
            <a:spLocks/>
          </p:cNvSpPr>
          <p:nvPr/>
        </p:nvSpPr>
        <p:spPr>
          <a:xfrm>
            <a:off x="804672" y="2404872"/>
            <a:ext cx="3044950" cy="1627792"/>
          </a:xfrm>
          <a:prstGeom prst="ellipse">
            <a:avLst/>
          </a:prstGeom>
        </p:spPr>
        <p:txBody>
          <a:bodyPr vert="horz" lIns="274320" tIns="182880" rIns="274320" bIns="182880" rtlCol="0" anchor="ctr" anchorCtr="1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Trade mark</a:t>
            </a:r>
          </a:p>
        </p:txBody>
      </p:sp>
    </p:spTree>
    <p:extLst>
      <p:ext uri="{BB962C8B-B14F-4D97-AF65-F5344CB8AC3E}">
        <p14:creationId xmlns:p14="http://schemas.microsoft.com/office/powerpoint/2010/main" val="2446913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5F7DD0-DED3-49A1-B566-9CA452207EB5}"/>
              </a:ext>
            </a:extLst>
          </p:cNvPr>
          <p:cNvSpPr txBox="1">
            <a:spLocks/>
          </p:cNvSpPr>
          <p:nvPr/>
        </p:nvSpPr>
        <p:spPr>
          <a:xfrm>
            <a:off x="4546886" y="685798"/>
            <a:ext cx="7077667" cy="574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/>
              <a:t>PATENT </a:t>
            </a:r>
            <a:r>
              <a:rPr lang="en-US" sz="4400" b="1" dirty="0" err="1"/>
              <a:t>cz</a:t>
            </a:r>
            <a:r>
              <a:rPr lang="en-US" sz="4400" b="1" dirty="0"/>
              <a:t> 307998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b="1" dirty="0"/>
              <a:t>A bicycle saddle set and a bicycle saddle with this set </a:t>
            </a:r>
            <a:r>
              <a:rPr lang="en-US" sz="4400" u="sng" dirty="0">
                <a:hlinkClick r:id="rId2"/>
              </a:rPr>
              <a:t>CZ307998 (B6) </a:t>
            </a:r>
            <a:r>
              <a:rPr lang="en-US" sz="4400" dirty="0"/>
              <a:t>  </a:t>
            </a:r>
            <a:r>
              <a:rPr lang="en-US" sz="4400" u="sng" dirty="0">
                <a:hlinkClick r:id="rId3"/>
              </a:rPr>
              <a:t>WO2019149294 (A1) </a:t>
            </a:r>
            <a:r>
              <a:rPr lang="en-US" sz="4400" dirty="0"/>
              <a:t>  </a:t>
            </a:r>
            <a:r>
              <a:rPr lang="en-US" sz="4400" b="1" dirty="0"/>
              <a:t> </a:t>
            </a:r>
            <a:endParaRPr lang="cs-CZ" sz="4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b="1" dirty="0" err="1"/>
              <a:t>Original</a:t>
            </a:r>
            <a:r>
              <a:rPr lang="cs-CZ" b="1" dirty="0"/>
              <a:t> </a:t>
            </a:r>
            <a:r>
              <a:rPr lang="cs-CZ" b="1" dirty="0" err="1"/>
              <a:t>document</a:t>
            </a:r>
            <a:r>
              <a:rPr lang="cs-CZ" b="1" dirty="0"/>
              <a:t>: WO2019149294 (A1) ― 2019-08-08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4400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EC335A-D1CD-4687-AB54-7E9FEC72B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32691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16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670FF-F61E-4554-9E37-2E6EB890C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4938791" cy="6858000"/>
          </a:xfrm>
        </p:spPr>
        <p:txBody>
          <a:bodyPr>
            <a:normAutofit/>
          </a:bodyPr>
          <a:lstStyle/>
          <a:p>
            <a:r>
              <a:rPr lang="cs-CZ" sz="1600" b="1" dirty="0" err="1"/>
              <a:t>Kickstarter</a:t>
            </a:r>
            <a:r>
              <a:rPr lang="cs-CZ" sz="1600" b="1" dirty="0"/>
              <a:t>  REDSHIFT USD 160,-</a:t>
            </a:r>
            <a:br>
              <a:rPr lang="cs-CZ" sz="1600" b="1" dirty="0"/>
            </a:br>
            <a:r>
              <a:rPr lang="cs-CZ" sz="1600" b="1" dirty="0" err="1"/>
              <a:t>Cane</a:t>
            </a:r>
            <a:r>
              <a:rPr lang="cs-CZ" sz="1600" b="1" dirty="0"/>
              <a:t> Creek  THUDBUSTER USD 176,-</a:t>
            </a:r>
            <a:br>
              <a:rPr lang="cs-CZ" sz="1600" b="1" dirty="0"/>
            </a:br>
            <a:r>
              <a:rPr lang="cs-CZ" sz="1600" b="1" dirty="0" err="1"/>
              <a:t>airwings</a:t>
            </a:r>
            <a:r>
              <a:rPr lang="cs-CZ" sz="1600" b="1" dirty="0"/>
              <a:t> </a:t>
            </a:r>
            <a:r>
              <a:rPr lang="cs-CZ" sz="1600" b="1" dirty="0" err="1"/>
              <a:t>Hillreiner</a:t>
            </a:r>
            <a:r>
              <a:rPr lang="cs-CZ" sz="1600" b="1" dirty="0"/>
              <a:t>  EUR 139,-</a:t>
            </a:r>
            <a:br>
              <a:rPr lang="cs-CZ" sz="1600" b="1" dirty="0"/>
            </a:br>
            <a:r>
              <a:rPr lang="cs-CZ" sz="1600" b="1" dirty="0"/>
              <a:t>SATORI </a:t>
            </a:r>
            <a:r>
              <a:rPr lang="cs-CZ" sz="1600" b="1" dirty="0" err="1"/>
              <a:t>China</a:t>
            </a:r>
            <a:r>
              <a:rPr lang="cs-CZ" sz="1600" b="1" dirty="0"/>
              <a:t> USD 29,-</a:t>
            </a:r>
            <a:br>
              <a:rPr lang="cs-CZ" sz="1600" b="1" dirty="0"/>
            </a:br>
            <a:r>
              <a:rPr lang="cs-CZ" sz="1600" b="1" dirty="0"/>
              <a:t>SPECIALISED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D4BA50-8346-4CCD-A106-6ED313408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98573" y="87551"/>
            <a:ext cx="5797084" cy="999844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	</a:t>
            </a:r>
            <a:r>
              <a:rPr lang="cs-CZ" sz="2200" b="1" dirty="0"/>
              <a:t>   </a:t>
            </a:r>
          </a:p>
          <a:p>
            <a:r>
              <a:rPr lang="cs-CZ" sz="2300" b="1" dirty="0"/>
              <a:t>              SEATPOST SUSPENSIONS  - </a:t>
            </a:r>
            <a:r>
              <a:rPr lang="cs-CZ" sz="2300" b="1" dirty="0" err="1"/>
              <a:t>State</a:t>
            </a:r>
            <a:r>
              <a:rPr lang="cs-CZ" sz="2300" b="1" dirty="0"/>
              <a:t> </a:t>
            </a:r>
            <a:r>
              <a:rPr lang="cs-CZ" sz="2300" b="1" dirty="0" err="1"/>
              <a:t>of</a:t>
            </a:r>
            <a:r>
              <a:rPr lang="cs-CZ" sz="2300" b="1" dirty="0"/>
              <a:t> Art     	</a:t>
            </a:r>
          </a:p>
          <a:p>
            <a:r>
              <a:rPr lang="cs-CZ" b="1" dirty="0"/>
              <a:t>                        many </a:t>
            </a:r>
            <a:r>
              <a:rPr lang="cs-CZ" b="1" dirty="0" err="1"/>
              <a:t>trials</a:t>
            </a:r>
            <a:r>
              <a:rPr lang="cs-CZ" b="1" dirty="0"/>
              <a:t> – many </a:t>
            </a:r>
            <a:r>
              <a:rPr lang="cs-CZ" b="1" dirty="0" err="1"/>
              <a:t>problems</a:t>
            </a:r>
            <a:endParaRPr lang="cs-CZ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349EAB9-BD22-4CE8-B665-AD4548B7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99" y="4055722"/>
            <a:ext cx="2857500" cy="27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4E3CE22-5DB8-412B-AE06-8404DA28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73" y="1084141"/>
            <a:ext cx="3073061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84201A1-04EE-40C3-847A-2DD851A0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67" y="1084141"/>
            <a:ext cx="3165316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3469882-F603-484D-B864-E0ACECE7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99" y="1084141"/>
            <a:ext cx="2809684" cy="271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E5F5AC6-3E19-453D-B2BC-206D737C6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74" y="2972404"/>
            <a:ext cx="265584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E276DF0-3537-492C-9FE7-53A156804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2" y="2972404"/>
            <a:ext cx="3423516" cy="379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751DA5A-8A8E-4717-BFF7-0B31818F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4" y="1087394"/>
            <a:ext cx="2833335" cy="440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78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4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5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6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62" name="Rectangle 58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1BB4D0-92BA-45D8-8252-5CCBE1F37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7631" y="188686"/>
            <a:ext cx="10786980" cy="6212114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indent="0">
              <a:lnSpc>
                <a:spcPct val="90000"/>
              </a:lnSpc>
            </a:pPr>
            <a:r>
              <a:rPr lang="en-US" sz="1500" b="1" dirty="0">
                <a:solidFill>
                  <a:schemeClr val="tx1"/>
                </a:solidFill>
              </a:rPr>
              <a:t>                  </a:t>
            </a:r>
          </a:p>
          <a:p>
            <a:pPr>
              <a:lnSpc>
                <a:spcPct val="90000"/>
              </a:lnSpc>
            </a:pPr>
            <a:endParaRPr lang="en-US" sz="15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cs-CZ" b="1" u="sng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cs-CZ" b="1" u="sng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u="sng" dirty="0">
                <a:solidFill>
                  <a:schemeClr val="bg1"/>
                </a:solidFill>
              </a:rPr>
              <a:t> </a:t>
            </a:r>
            <a:r>
              <a:rPr lang="en-US" sz="2800" b="1" u="sng" dirty="0">
                <a:solidFill>
                  <a:schemeClr val="bg1"/>
                </a:solidFill>
              </a:rPr>
              <a:t>State of art </a:t>
            </a:r>
            <a:r>
              <a:rPr lang="cs-CZ" sz="2800" b="1" u="sng" dirty="0">
                <a:solidFill>
                  <a:schemeClr val="bg1"/>
                </a:solidFill>
              </a:rPr>
              <a:t>– </a:t>
            </a:r>
            <a:r>
              <a:rPr lang="cs-CZ" sz="2800" b="1" u="sng" dirty="0" err="1">
                <a:solidFill>
                  <a:schemeClr val="bg1"/>
                </a:solidFill>
              </a:rPr>
              <a:t>comments</a:t>
            </a:r>
            <a:r>
              <a:rPr lang="cs-CZ" sz="2800" b="1" u="sng" dirty="0">
                <a:solidFill>
                  <a:schemeClr val="bg1"/>
                </a:solidFill>
              </a:rPr>
              <a:t>  (</a:t>
            </a:r>
            <a:r>
              <a:rPr lang="en-US" sz="2800" b="1" u="sng" dirty="0">
                <a:solidFill>
                  <a:schemeClr val="bg1"/>
                </a:solidFill>
              </a:rPr>
              <a:t>Fig. 2</a:t>
            </a:r>
            <a:r>
              <a:rPr lang="cs-CZ" sz="2800" b="1" u="sng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ct val="90000"/>
              </a:lnSpc>
            </a:pPr>
            <a:endParaRPr lang="cs-CZ" sz="28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Coil spring </a:t>
            </a:r>
            <a:r>
              <a:rPr lang="en-US" sz="2800" b="1" dirty="0">
                <a:solidFill>
                  <a:schemeClr val="bg1"/>
                </a:solidFill>
              </a:rPr>
              <a:t>(China) 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b="1" dirty="0">
                <a:solidFill>
                  <a:schemeClr val="bg1"/>
                </a:solidFill>
              </a:rPr>
              <a:t>In compression there is a cross/thwart contact between </a:t>
            </a:r>
            <a:r>
              <a:rPr lang="en-US" sz="2800" b="1" dirty="0" err="1">
                <a:solidFill>
                  <a:schemeClr val="bg1"/>
                </a:solidFill>
              </a:rPr>
              <a:t>seatpost</a:t>
            </a:r>
            <a:r>
              <a:rPr lang="en-US" sz="2800" b="1" dirty="0">
                <a:solidFill>
                  <a:schemeClr val="bg1"/>
                </a:solidFill>
              </a:rPr>
              <a:t> and  the saddle . Steel balls in </a:t>
            </a:r>
            <a:r>
              <a:rPr lang="en-US" sz="2800" b="1" dirty="0" err="1">
                <a:solidFill>
                  <a:schemeClr val="bg1"/>
                </a:solidFill>
              </a:rPr>
              <a:t>seatpost</a:t>
            </a:r>
            <a:r>
              <a:rPr lang="en-US" sz="2800" b="1" dirty="0">
                <a:solidFill>
                  <a:schemeClr val="bg1"/>
                </a:solidFill>
              </a:rPr>
              <a:t> tube coulisse make their room in the coulisse resulting in movable head of the saddle.</a:t>
            </a:r>
            <a:endParaRPr lang="cs-CZ" sz="28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Cane Creek , Redshift. 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Springing function only.</a:t>
            </a:r>
            <a:endParaRPr lang="cs-CZ" sz="28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2800" b="1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>
                <a:solidFill>
                  <a:schemeClr val="bg1"/>
                </a:solidFill>
              </a:rPr>
              <a:t>Air wings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cs-CZ" sz="2800" b="1" dirty="0" err="1">
                <a:solidFill>
                  <a:schemeClr val="bg1"/>
                </a:solidFill>
              </a:rPr>
              <a:t>Polymers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have</a:t>
            </a:r>
            <a:r>
              <a:rPr lang="cs-CZ" sz="2800" b="1" dirty="0">
                <a:solidFill>
                  <a:schemeClr val="bg1"/>
                </a:solidFill>
              </a:rPr>
              <a:t> s</a:t>
            </a:r>
            <a:r>
              <a:rPr lang="en-US" sz="2800" b="1" dirty="0">
                <a:solidFill>
                  <a:schemeClr val="bg1"/>
                </a:solidFill>
              </a:rPr>
              <a:t>mall springing ratio. Springing only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cs-CZ" sz="2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800" b="1" u="sng" dirty="0" err="1">
                <a:solidFill>
                  <a:schemeClr val="bg1"/>
                </a:solidFill>
              </a:rPr>
              <a:t>Specialised</a:t>
            </a:r>
            <a:r>
              <a:rPr lang="en-US" sz="2800" b="1" u="sng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Funny appearance.</a:t>
            </a:r>
          </a:p>
          <a:p>
            <a:pPr marL="457200" lvl="1" indent="0"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3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134C76-7FB4-4BB7-9322-DD8A4B179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Snip Single Corner Rectangle 17">
            <a:extLst>
              <a:ext uri="{FF2B5EF4-FFF2-40B4-BE49-F238E27FC236}">
                <a16:creationId xmlns:a16="http://schemas.microsoft.com/office/drawing/2014/main" id="{C0C57804-4F33-4D85-AA3E-DA0F214BB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"/>
            <a:ext cx="12188825" cy="6857999"/>
          </a:xfrm>
          <a:prstGeom prst="snip1Rect">
            <a:avLst>
              <a:gd name="adj" fmla="val 50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BDB759-0E82-4780-8CC1-ABDD70DD7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75" y="0"/>
            <a:ext cx="12188825" cy="6857999"/>
          </a:xfrm>
        </p:spPr>
        <p:txBody>
          <a:bodyPr>
            <a:normAutofit/>
          </a:bodyPr>
          <a:lstStyle/>
          <a:p>
            <a:endParaRPr lang="cs-CZ" sz="6000" dirty="0">
              <a:solidFill>
                <a:schemeClr val="tx2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34D6C3-16D6-4E86-966E-F2D8D0A8EA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7738" y="79600"/>
            <a:ext cx="4838649" cy="669879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7FF3F6-21EC-4DFB-B8F9-33AAEDB5C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3" y="1386605"/>
            <a:ext cx="3836040" cy="52854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213390-C1C6-4018-A168-428A84C632FC}"/>
              </a:ext>
            </a:extLst>
          </p:cNvPr>
          <p:cNvSpPr txBox="1"/>
          <p:nvPr/>
        </p:nvSpPr>
        <p:spPr>
          <a:xfrm>
            <a:off x="917665" y="603115"/>
            <a:ext cx="80600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INNOVATION</a:t>
            </a:r>
          </a:p>
          <a:p>
            <a:r>
              <a:rPr lang="cs-CZ" b="1" dirty="0"/>
              <a:t>AIR SHOX SEATPOST SUSPENSION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05259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916605-1B83-4FA8-8FDA-9E788E3E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483986"/>
            <a:ext cx="8534400" cy="4612013"/>
          </a:xfrm>
        </p:spPr>
        <p:txBody>
          <a:bodyPr>
            <a:normAutofit/>
          </a:bodyPr>
          <a:lstStyle/>
          <a:p>
            <a:r>
              <a:rPr lang="cs-CZ" sz="2000" dirty="0"/>
              <a:t>	 </a:t>
            </a:r>
            <a:br>
              <a:rPr lang="cs-CZ" sz="2000" b="1" dirty="0"/>
            </a:br>
            <a:br>
              <a:rPr lang="cs-CZ" sz="2000" b="1" dirty="0"/>
            </a:br>
            <a:r>
              <a:rPr lang="cs-CZ" sz="2000" dirty="0"/>
              <a:t>* </a:t>
            </a:r>
            <a:r>
              <a:rPr lang="cs-CZ" sz="2000" dirty="0" err="1"/>
              <a:t>lock</a:t>
            </a:r>
            <a:r>
              <a:rPr lang="cs-CZ" sz="2000" dirty="0"/>
              <a:t> </a:t>
            </a:r>
            <a:r>
              <a:rPr lang="cs-CZ" sz="2000" dirty="0" err="1"/>
              <a:t>out</a:t>
            </a:r>
            <a:r>
              <a:rPr lang="cs-CZ" sz="2000" dirty="0"/>
              <a:t>,  </a:t>
            </a:r>
            <a:r>
              <a:rPr lang="cs-CZ" sz="2000" dirty="0" err="1"/>
              <a:t>strong</a:t>
            </a:r>
            <a:r>
              <a:rPr lang="cs-CZ" sz="2000" dirty="0"/>
              <a:t>, medium, </a:t>
            </a:r>
            <a:r>
              <a:rPr lang="cs-CZ" sz="2000" dirty="0" err="1"/>
              <a:t>low</a:t>
            </a:r>
            <a:r>
              <a:rPr lang="cs-CZ" sz="2000" dirty="0"/>
              <a:t> damping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* </a:t>
            </a:r>
            <a:r>
              <a:rPr lang="cs-CZ" sz="2000" dirty="0" err="1"/>
              <a:t>travel</a:t>
            </a:r>
            <a:r>
              <a:rPr lang="cs-CZ" sz="2000" dirty="0"/>
              <a:t> 30 mm (</a:t>
            </a:r>
            <a:r>
              <a:rPr lang="cs-CZ" sz="2000" dirty="0" err="1"/>
              <a:t>stroke</a:t>
            </a:r>
            <a:r>
              <a:rPr lang="cs-CZ" sz="2000" dirty="0"/>
              <a:t>)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* </a:t>
            </a:r>
            <a:r>
              <a:rPr lang="cs-CZ" sz="2000" dirty="0" err="1"/>
              <a:t>external</a:t>
            </a:r>
            <a:r>
              <a:rPr lang="cs-CZ" sz="2000" dirty="0"/>
              <a:t> </a:t>
            </a:r>
            <a:r>
              <a:rPr lang="cs-CZ" sz="2000" dirty="0" err="1"/>
              <a:t>remote</a:t>
            </a:r>
            <a:r>
              <a:rPr lang="cs-CZ" sz="2000" dirty="0"/>
              <a:t> </a:t>
            </a:r>
            <a:r>
              <a:rPr lang="cs-CZ" sz="2000" dirty="0" err="1"/>
              <a:t>control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* </a:t>
            </a:r>
            <a:r>
              <a:rPr lang="cs-CZ" sz="2000" dirty="0" err="1"/>
              <a:t>high</a:t>
            </a:r>
            <a:r>
              <a:rPr lang="cs-CZ" sz="2000" dirty="0"/>
              <a:t> </a:t>
            </a:r>
            <a:r>
              <a:rPr lang="cs-CZ" sz="2000" dirty="0" err="1"/>
              <a:t>comfort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air </a:t>
            </a:r>
            <a:r>
              <a:rPr lang="cs-CZ" sz="2000" dirty="0" err="1"/>
              <a:t>suspension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* </a:t>
            </a:r>
            <a:r>
              <a:rPr lang="cs-CZ" sz="2000" dirty="0" err="1"/>
              <a:t>ecological</a:t>
            </a:r>
            <a:r>
              <a:rPr lang="cs-CZ" sz="2000" dirty="0"/>
              <a:t> </a:t>
            </a:r>
            <a:r>
              <a:rPr lang="cs-CZ" sz="2000" dirty="0" err="1"/>
              <a:t>product</a:t>
            </a:r>
            <a:r>
              <a:rPr lang="cs-CZ" sz="2000" dirty="0"/>
              <a:t> (no </a:t>
            </a:r>
            <a:r>
              <a:rPr lang="cs-CZ" sz="2000" dirty="0" err="1"/>
              <a:t>oil</a:t>
            </a:r>
            <a:r>
              <a:rPr lang="cs-CZ" sz="2000" dirty="0"/>
              <a:t>)</a:t>
            </a:r>
            <a:br>
              <a:rPr lang="cs-CZ" sz="2000" dirty="0"/>
            </a:br>
            <a:br>
              <a:rPr lang="cs-CZ" sz="2000" dirty="0"/>
            </a:br>
            <a:r>
              <a:rPr lang="cs-CZ" sz="2000" dirty="0"/>
              <a:t>*</a:t>
            </a:r>
            <a:r>
              <a:rPr lang="en-US" sz="2000" dirty="0"/>
              <a:t> axis  in natural direction</a:t>
            </a:r>
            <a:endParaRPr lang="cs-CZ" sz="2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7EC5D-0B68-4821-B755-4578D7006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257" y="762001"/>
            <a:ext cx="10653485" cy="1299519"/>
          </a:xfrm>
        </p:spPr>
        <p:txBody>
          <a:bodyPr/>
          <a:lstStyle/>
          <a:p>
            <a:pPr marL="0" indent="0">
              <a:buNone/>
            </a:pPr>
            <a:r>
              <a:rPr lang="cs-CZ" sz="2400" b="1" dirty="0"/>
              <a:t>        SEATPOST SUSPENSION TECHNOLOGY - MAIN ADVANTAGES </a:t>
            </a:r>
          </a:p>
        </p:txBody>
      </p:sp>
    </p:spTree>
    <p:extLst>
      <p:ext uri="{BB962C8B-B14F-4D97-AF65-F5344CB8AC3E}">
        <p14:creationId xmlns:p14="http://schemas.microsoft.com/office/powerpoint/2010/main" val="81188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57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09912A-3EBC-41F6-A6AD-DF4D0EE4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8617"/>
            <a:ext cx="3971902" cy="3028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 b="1" dirty="0">
                <a:solidFill>
                  <a:srgbClr val="FFFFFF"/>
                </a:solidFill>
              </a:rPr>
              <a:t>          axis </a:t>
            </a:r>
            <a:br>
              <a:rPr lang="cs-CZ" sz="4100" b="1" dirty="0">
                <a:solidFill>
                  <a:srgbClr val="FFFFFF"/>
                </a:solidFill>
              </a:rPr>
            </a:br>
            <a:r>
              <a:rPr lang="en-US" sz="1800" b="1" dirty="0">
                <a:solidFill>
                  <a:srgbClr val="FFFFFF"/>
                </a:solidFill>
              </a:rPr>
              <a:t>Air </a:t>
            </a:r>
            <a:r>
              <a:rPr lang="en-US" sz="1800" b="1" dirty="0" err="1">
                <a:solidFill>
                  <a:srgbClr val="FFFFFF"/>
                </a:solidFill>
              </a:rPr>
              <a:t>Shox</a:t>
            </a:r>
            <a:r>
              <a:rPr lang="en-US" sz="1800" b="1" dirty="0">
                <a:solidFill>
                  <a:srgbClr val="FFFFFF"/>
                </a:solidFill>
              </a:rPr>
              <a:t> SEATPOST SUSPENSION</a:t>
            </a:r>
            <a:r>
              <a:rPr lang="cs-CZ" sz="1800" b="1" dirty="0">
                <a:solidFill>
                  <a:srgbClr val="FFFFFF"/>
                </a:solidFill>
              </a:rPr>
              <a:t> </a:t>
            </a:r>
            <a:r>
              <a:rPr lang="en-US" sz="1800" b="1" dirty="0">
                <a:solidFill>
                  <a:srgbClr val="FFFFFF"/>
                </a:solidFill>
              </a:rPr>
              <a:t>technology </a:t>
            </a:r>
            <a:r>
              <a:rPr lang="cs-CZ" sz="1800" b="1" dirty="0">
                <a:solidFill>
                  <a:srgbClr val="FFFFFF"/>
                </a:solidFill>
              </a:rPr>
              <a:t> - </a:t>
            </a:r>
            <a:r>
              <a:rPr lang="cs-CZ" sz="1800" b="1" dirty="0" err="1">
                <a:solidFill>
                  <a:srgbClr val="FFFFFF"/>
                </a:solidFill>
              </a:rPr>
              <a:t>cont</a:t>
            </a:r>
            <a:r>
              <a:rPr lang="cs-CZ" sz="1800" b="1" dirty="0">
                <a:solidFill>
                  <a:srgbClr val="FFFFFF"/>
                </a:solidFill>
              </a:rPr>
              <a:t>.</a:t>
            </a:r>
          </a:p>
        </p:txBody>
      </p:sp>
      <p:sp useBgFill="1">
        <p:nvSpPr>
          <p:cNvPr id="69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0021EA-1728-4A25-AEA2-BF9F38A30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300" y="724929"/>
            <a:ext cx="3432808" cy="5107459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8755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DB759-0E82-4780-8CC1-ABDD70DD7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75" y="0"/>
            <a:ext cx="12188825" cy="6857999"/>
          </a:xfrm>
        </p:spPr>
        <p:txBody>
          <a:bodyPr>
            <a:normAutofit/>
          </a:bodyPr>
          <a:lstStyle/>
          <a:p>
            <a:endParaRPr lang="cs-CZ" sz="6000" dirty="0">
              <a:solidFill>
                <a:schemeClr val="tx2"/>
              </a:solidFill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34D6C3-16D6-4E86-966E-F2D8D0A8EAE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51653" y="1413388"/>
            <a:ext cx="3836040" cy="528540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A7FF3F6-21EC-4DFB-B8F9-33AAEDB5C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13" y="1413388"/>
            <a:ext cx="3836040" cy="528540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5213390-C1C6-4018-A168-428A84C632FC}"/>
              </a:ext>
            </a:extLst>
          </p:cNvPr>
          <p:cNvSpPr txBox="1"/>
          <p:nvPr/>
        </p:nvSpPr>
        <p:spPr>
          <a:xfrm>
            <a:off x="917665" y="603115"/>
            <a:ext cx="80600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INNOVATION</a:t>
            </a:r>
          </a:p>
          <a:p>
            <a:r>
              <a:rPr lang="cs-CZ" b="1" dirty="0"/>
              <a:t>AIR SHOX SEATPOST SUSPENSION TECHNOLOGY-</a:t>
            </a:r>
            <a:r>
              <a:rPr lang="cs-CZ" b="1" dirty="0" err="1"/>
              <a:t>cont</a:t>
            </a:r>
            <a:r>
              <a:rPr lang="cs-C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9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4C48E-E4B6-4890-9310-AB0EC205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651000"/>
            <a:ext cx="6019800" cy="1143000"/>
          </a:xfrm>
        </p:spPr>
        <p:txBody>
          <a:bodyPr/>
          <a:lstStyle/>
          <a:p>
            <a:r>
              <a:rPr lang="cs-CZ" b="1" dirty="0" err="1"/>
              <a:t>Seatpost</a:t>
            </a:r>
            <a:r>
              <a:rPr lang="cs-CZ" b="1" dirty="0"/>
              <a:t> </a:t>
            </a:r>
            <a:r>
              <a:rPr lang="cs-CZ" b="1" dirty="0" err="1"/>
              <a:t>cradle</a:t>
            </a:r>
            <a:endParaRPr lang="cs-CZ" b="1" dirty="0"/>
          </a:p>
        </p:txBody>
      </p:sp>
      <p:pic>
        <p:nvPicPr>
          <p:cNvPr id="5" name="Zástupný symbol obrázku 4">
            <a:extLst>
              <a:ext uri="{FF2B5EF4-FFF2-40B4-BE49-F238E27FC236}">
                <a16:creationId xmlns:a16="http://schemas.microsoft.com/office/drawing/2014/main" id="{B39160E1-DBAD-42D2-AB4F-6A6B84817D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9" b="749"/>
          <a:stretch>
            <a:fillRect/>
          </a:stretch>
        </p:blipFill>
        <p:spPr>
          <a:xfrm>
            <a:off x="989011" y="203200"/>
            <a:ext cx="4337731" cy="62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8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030CF0-AE37-4722-AC98-CC82B3C4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228" y="0"/>
            <a:ext cx="7966841" cy="682171"/>
          </a:xfrm>
        </p:spPr>
        <p:txBody>
          <a:bodyPr>
            <a:normAutofit fontScale="90000"/>
          </a:bodyPr>
          <a:lstStyle/>
          <a:p>
            <a:r>
              <a:rPr lang="cs-CZ" dirty="0"/>
              <a:t>      </a:t>
            </a:r>
            <a:r>
              <a:rPr lang="cs-CZ" dirty="0" err="1"/>
              <a:t>Remote</a:t>
            </a:r>
            <a:r>
              <a:rPr lang="cs-CZ" dirty="0"/>
              <a:t> </a:t>
            </a:r>
            <a:r>
              <a:rPr lang="cs-CZ" dirty="0" err="1"/>
              <a:t>control</a:t>
            </a:r>
            <a:r>
              <a:rPr lang="cs-CZ" dirty="0"/>
              <a:t> –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shimano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B226418-6CDE-491B-97DC-F77DFD6E2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3" y="840014"/>
            <a:ext cx="10856685" cy="60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23467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394</Words>
  <Application>Microsoft Office PowerPoint</Application>
  <PresentationFormat>Širokoúhlá obrazovka</PresentationFormat>
  <Paragraphs>49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Řez</vt:lpstr>
      <vt:lpstr>             Air shox      seatpost  suspension   </vt:lpstr>
      <vt:lpstr>Kickstarter  REDSHIFT USD 160,- Cane Creek  THUDBUSTER USD 176,- airwings Hillreiner  EUR 139,- SATORI China USD 29,- SPECIALISED </vt:lpstr>
      <vt:lpstr>Prezentace aplikace PowerPoint</vt:lpstr>
      <vt:lpstr>Prezentace aplikace PowerPoint</vt:lpstr>
      <vt:lpstr>    * lock out,  strong, medium, low damping  * travel 30 mm (stroke)  * external remote control  * high comfort of air suspension  * ecological product (no oil)  * axis  in natural direction</vt:lpstr>
      <vt:lpstr>          axis  Air Shox SEATPOST SUSPENSION technology  - cont.</vt:lpstr>
      <vt:lpstr>Prezentace aplikace PowerPoint</vt:lpstr>
      <vt:lpstr>Seatpost cradle</vt:lpstr>
      <vt:lpstr>      Remote control – original or shimano</vt:lpstr>
      <vt:lpstr>                           shock absorbers - STATE OF ART          </vt:lpstr>
      <vt:lpstr>Prezentace aplikace PowerPoint</vt:lpstr>
      <vt:lpstr>               Other airshox applications                  250 x 84 mm scooter - Endurance India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Air shox seatpost suspension   </dc:title>
  <dc:creator>Michal Krislo</dc:creator>
  <cp:lastModifiedBy>Michal Krislo</cp:lastModifiedBy>
  <cp:revision>9</cp:revision>
  <dcterms:created xsi:type="dcterms:W3CDTF">2020-05-18T11:47:17Z</dcterms:created>
  <dcterms:modified xsi:type="dcterms:W3CDTF">2021-09-16T12:30:51Z</dcterms:modified>
</cp:coreProperties>
</file>