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305" r:id="rId3"/>
    <p:sldId id="315" r:id="rId4"/>
    <p:sldId id="262" r:id="rId5"/>
    <p:sldId id="307" r:id="rId6"/>
    <p:sldId id="285" r:id="rId7"/>
    <p:sldId id="310" r:id="rId8"/>
    <p:sldId id="309" r:id="rId9"/>
    <p:sldId id="318" r:id="rId10"/>
    <p:sldId id="314" r:id="rId11"/>
    <p:sldId id="282" r:id="rId12"/>
    <p:sldId id="259" r:id="rId13"/>
    <p:sldId id="266" r:id="rId14"/>
    <p:sldId id="312" r:id="rId15"/>
    <p:sldId id="297" r:id="rId16"/>
    <p:sldId id="317" r:id="rId17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4681" autoAdjust="0"/>
  </p:normalViewPr>
  <p:slideViewPr>
    <p:cSldViewPr snapToGrid="0">
      <p:cViewPr varScale="1">
        <p:scale>
          <a:sx n="74" d="100"/>
          <a:sy n="74" d="100"/>
        </p:scale>
        <p:origin x="54" y="936"/>
      </p:cViewPr>
      <p:guideLst/>
    </p:cSldViewPr>
  </p:slideViewPr>
  <p:outlineViewPr>
    <p:cViewPr>
      <p:scale>
        <a:sx n="33" d="100"/>
        <a:sy n="33" d="100"/>
      </p:scale>
      <p:origin x="0" y="-8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F1006-D298-4CA1-BA9B-1EB2A36DE82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43705-332A-4872-A207-B0630690A2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1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93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84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28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68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56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51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1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07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7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5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488D6D-E2F9-4151-8EC8-DA78A69D071E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C6E5BA5-FAC4-4017-96FF-9CE88D35BB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75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ar/patents/EP2729715B1?hl=cs&amp;dq=EP+2729715&amp;cl=e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9" r="-3" b="17691"/>
          <a:stretch/>
        </p:blipFill>
        <p:spPr>
          <a:xfrm>
            <a:off x="-1" y="9"/>
            <a:ext cx="7501389" cy="5212221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CD448C7-D9A6-4AEE-9952-CAD6CEDD0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 r="1" b="31535"/>
          <a:stretch/>
        </p:blipFill>
        <p:spPr>
          <a:xfrm>
            <a:off x="7869381" y="-1"/>
            <a:ext cx="4142509" cy="5212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4891" y="5339255"/>
            <a:ext cx="8991600" cy="1376855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900" b="1" dirty="0"/>
              <a:t>„AIR SHOX“</a:t>
            </a:r>
            <a:br>
              <a:rPr lang="en-US" sz="2900" b="1" dirty="0"/>
            </a:br>
            <a:r>
              <a:rPr lang="en-US" sz="2000" b="1" dirty="0"/>
              <a:t>ASSA unit = air spring – </a:t>
            </a:r>
            <a:r>
              <a:rPr lang="cs-CZ" sz="2000" b="1" dirty="0"/>
              <a:t>air </a:t>
            </a:r>
            <a:r>
              <a:rPr lang="en-US" sz="2000" b="1" dirty="0"/>
              <a:t>shock absorber</a:t>
            </a:r>
          </a:p>
        </p:txBody>
      </p:sp>
    </p:spTree>
    <p:extLst>
      <p:ext uri="{BB962C8B-B14F-4D97-AF65-F5344CB8AC3E}">
        <p14:creationId xmlns:p14="http://schemas.microsoft.com/office/powerpoint/2010/main" val="283850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68" y="105104"/>
            <a:ext cx="4487914" cy="66635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6F97B9-23C6-4EF1-AED7-D5E3C26A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24C55D9-8400-444F-ACC6-E8C3486106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62" y="105104"/>
            <a:ext cx="4855779" cy="657947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32565" y="-568712"/>
            <a:ext cx="6813395" cy="560474"/>
          </a:xfrm>
        </p:spPr>
        <p:txBody>
          <a:bodyPr>
            <a:normAutofit fontScale="90000"/>
          </a:bodyPr>
          <a:lstStyle/>
          <a:p>
            <a:br>
              <a:rPr lang="cs-CZ" sz="700" dirty="0"/>
            </a:br>
            <a:br>
              <a:rPr lang="cs-CZ" sz="700" dirty="0"/>
            </a:br>
            <a:br>
              <a:rPr lang="cs-CZ" sz="700" dirty="0"/>
            </a:br>
            <a:r>
              <a:rPr lang="en-US" sz="2200" b="1" dirty="0">
                <a:highlight>
                  <a:srgbClr val="C0C0C0"/>
                </a:highlight>
              </a:rPr>
              <a:t>A</a:t>
            </a:r>
            <a:r>
              <a:rPr lang="cs-CZ" sz="2200" b="1" dirty="0">
                <a:highlight>
                  <a:srgbClr val="C0C0C0"/>
                </a:highlight>
              </a:rPr>
              <a:t>IR SHOX SIMPLIFIED</a:t>
            </a:r>
            <a:br>
              <a:rPr lang="cs-CZ" sz="2200" dirty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2679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-777419"/>
            <a:ext cx="12192000" cy="818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57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ClrTx/>
              <a:buNone/>
            </a:pPr>
            <a:r>
              <a:rPr kumimoji="0" lang="cs-CZ" altLang="zh-CN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 marL="0" lvl="0" indent="0">
              <a:buClrTx/>
              <a:buNone/>
            </a:pPr>
            <a:r>
              <a:rPr lang="cs-CZ" altLang="zh-CN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marL="0" lvl="0" indent="0">
              <a:buClrTx/>
              <a:buNone/>
            </a:pPr>
            <a:r>
              <a:rPr lang="cs-CZ" altLang="zh-CN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			         TECHNICAL PART – FIG. 12 -13</a:t>
            </a:r>
          </a:p>
          <a:p>
            <a:pPr marL="0" lvl="0" indent="0" algn="ctr">
              <a:buClrTx/>
              <a:buNone/>
            </a:pPr>
            <a:r>
              <a:rPr kumimoji="0" lang="cs-CZ" altLang="zh-CN" sz="20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Parts</a:t>
            </a:r>
            <a:r>
              <a:rPr kumimoji="0" lang="cs-CZ" altLang="zh-CN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cs-CZ" altLang="zh-CN" sz="2000" b="1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r>
              <a:rPr kumimoji="0" lang="cs-CZ" altLang="zh-CN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ClrTx/>
              <a:buNone/>
            </a:pPr>
            <a:endParaRPr kumimoji="0" lang="cs-CZ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cs-CZ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endParaRPr kumimoji="0" lang="cs-CZ" altLang="zh-CN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Legend: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working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cylinder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-transfer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cylinder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 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orifice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30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valve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plug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control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peg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-distance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screw-bolt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51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-distance ring 52 (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upper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stop)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silicon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rubber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tube 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-holding ring 60 (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bottom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stop)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-air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silent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block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filling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valve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80</a:t>
            </a:r>
          </a:p>
          <a:p>
            <a:pPr marL="0" indent="0">
              <a:buClrTx/>
              <a:buNone/>
            </a:pPr>
            <a:endParaRPr lang="cs-CZ" altLang="zh-CN" sz="2000" dirty="0">
              <a:highlight>
                <a:srgbClr val="C0C0C0"/>
              </a:highligh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-bypass </a:t>
            </a:r>
            <a:r>
              <a:rPr kumimoji="0" lang="cs-CZ" altLang="zh-CN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valve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90</a:t>
            </a:r>
            <a:r>
              <a:rPr kumimoji="0" lang="cs-CZ" altLang="zh-CN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C0C0C0"/>
                </a:highlight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</a:tabLst>
            </a:pPr>
            <a:r>
              <a:rPr kumimoji="0" lang="cs-CZ" altLang="zh-CN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C0C0C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cs-CZ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C0C0C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8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 sz="1500" b="1" dirty="0">
                <a:solidFill>
                  <a:schemeClr val="tx1"/>
                </a:solidFill>
              </a:rPr>
              <a:t>CONCLUSIONS and </a:t>
            </a:r>
            <a:r>
              <a:rPr lang="cs-CZ" sz="1500" b="1" dirty="0" err="1">
                <a:solidFill>
                  <a:schemeClr val="tx1"/>
                </a:solidFill>
              </a:rPr>
              <a:t>advantages</a:t>
            </a:r>
            <a:endParaRPr lang="cs-CZ" sz="1500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9977" y="1"/>
            <a:ext cx="6876939" cy="689956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400" b="1" u="sng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cs-CZ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motorcycles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ultralight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cs-CZ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cs-CZ" sz="20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 are as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dampening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in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Dampening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( 40 % ) </a:t>
            </a:r>
          </a:p>
          <a:p>
            <a:pPr lvl="0"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prodution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dampening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>
              <a:lnSpc>
                <a:spcPct val="90000"/>
              </a:lnSpc>
            </a:pP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air/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oleo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struts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limited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disassembled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assembled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>
              <a:lnSpc>
                <a:spcPct val="90000"/>
              </a:lnSpc>
            </a:pP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dampening</a:t>
            </a:r>
            <a:r>
              <a:rPr lang="cs-CZ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3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0207" y="1290025"/>
            <a:ext cx="5591503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b="1" dirty="0"/>
              <a:t>GREASE detail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pPr marL="1255713" lvl="6" indent="0">
              <a:buNone/>
            </a:pPr>
            <a:endParaRPr lang="cs-CZ" dirty="0">
              <a:solidFill>
                <a:srgbClr val="FFFFFF"/>
              </a:solidFill>
            </a:endParaRPr>
          </a:p>
          <a:p>
            <a:pPr marL="1255713" lvl="6" indent="0">
              <a:buNone/>
            </a:pPr>
            <a:r>
              <a:rPr lang="cs-CZ" sz="2400" b="1" dirty="0">
                <a:solidFill>
                  <a:srgbClr val="FFFFFF"/>
                </a:solidFill>
              </a:rPr>
              <a:t>A </a:t>
            </a:r>
            <a:r>
              <a:rPr lang="cs-CZ" sz="2400" b="1" dirty="0" err="1">
                <a:solidFill>
                  <a:srgbClr val="FFFFFF"/>
                </a:solidFill>
              </a:rPr>
              <a:t>small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oil</a:t>
            </a:r>
            <a:r>
              <a:rPr lang="cs-CZ" sz="2400" b="1" dirty="0">
                <a:solidFill>
                  <a:srgbClr val="FFFFFF"/>
                </a:solidFill>
              </a:rPr>
              <a:t>/vaseline </a:t>
            </a:r>
            <a:r>
              <a:rPr lang="cs-CZ" sz="2400" b="1" dirty="0" err="1">
                <a:solidFill>
                  <a:srgbClr val="FFFFFF"/>
                </a:solidFill>
              </a:rPr>
              <a:t>reservoir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makes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all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the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parts</a:t>
            </a:r>
            <a:r>
              <a:rPr lang="cs-CZ" sz="2400" b="1" dirty="0">
                <a:solidFill>
                  <a:srgbClr val="FFFFFF"/>
                </a:solidFill>
              </a:rPr>
              <a:t> and </a:t>
            </a:r>
            <a:r>
              <a:rPr lang="cs-CZ" sz="2400" b="1" dirty="0" err="1">
                <a:solidFill>
                  <a:srgbClr val="FFFFFF"/>
                </a:solidFill>
              </a:rPr>
              <a:t>seals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greased</a:t>
            </a:r>
            <a:r>
              <a:rPr lang="cs-CZ" sz="2400" b="1" dirty="0">
                <a:solidFill>
                  <a:srgbClr val="FFFFFF"/>
                </a:solidFill>
              </a:rPr>
              <a:t> </a:t>
            </a:r>
            <a:r>
              <a:rPr lang="cs-CZ" sz="2400" b="1" dirty="0" err="1">
                <a:solidFill>
                  <a:srgbClr val="FFFFFF"/>
                </a:solidFill>
              </a:rPr>
              <a:t>properly</a:t>
            </a:r>
            <a:r>
              <a:rPr lang="cs-CZ" sz="2400" b="1" dirty="0">
                <a:solidFill>
                  <a:srgbClr val="FFFFFF"/>
                </a:solidFill>
              </a:rPr>
              <a:t>.</a:t>
            </a:r>
          </a:p>
          <a:p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94" y="806357"/>
            <a:ext cx="4511266" cy="57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78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EC2A146-A1E8-44EB-AA06-6287AADAE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7971"/>
            <a:ext cx="6095999" cy="558099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941250B-79A4-4A96-9E41-787AD206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95" y="2811147"/>
            <a:ext cx="4494998" cy="1134640"/>
          </a:xfrm>
        </p:spPr>
        <p:txBody>
          <a:bodyPr/>
          <a:lstStyle/>
          <a:p>
            <a:r>
              <a:rPr lang="cs-CZ" dirty="0"/>
              <a:t>EXTERNAL ADJUSTMENT</a:t>
            </a:r>
          </a:p>
        </p:txBody>
      </p:sp>
    </p:spTree>
    <p:extLst>
      <p:ext uri="{BB962C8B-B14F-4D97-AF65-F5344CB8AC3E}">
        <p14:creationId xmlns:p14="http://schemas.microsoft.com/office/powerpoint/2010/main" val="328252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PATENT EP 2729715 DETAILS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cs-CZ" dirty="0"/>
              <a:t>Patent  EP 2729715 as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publication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"Air </a:t>
            </a:r>
            <a:r>
              <a:rPr lang="cs-CZ" dirty="0" err="1"/>
              <a:t>spring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dampening</a:t>
            </a:r>
            <a:r>
              <a:rPr lang="cs-CZ" dirty="0"/>
              <a:t>", </a:t>
            </a:r>
          </a:p>
          <a:p>
            <a:r>
              <a:rPr lang="cs-CZ" dirty="0"/>
              <a:t>GOOGLE PATENT SEARCH :</a:t>
            </a:r>
          </a:p>
          <a:p>
            <a:r>
              <a:rPr lang="cs-CZ" dirty="0">
                <a:hlinkClick r:id="rId2"/>
              </a:rPr>
              <a:t>https://www.google.com.ar/patents/EP2729715B1?hl=cs&amp;dq=EP+2729715&amp;cl=en</a:t>
            </a:r>
            <a:endParaRPr lang="cs-CZ" dirty="0"/>
          </a:p>
          <a:p>
            <a:endParaRPr lang="cs-CZ" dirty="0"/>
          </a:p>
          <a:p>
            <a:r>
              <a:rPr lang="cs-CZ" dirty="0"/>
              <a:t>CURRENTLY  WE HOLD DISCUSSIONS ABOUT  PATENT RIGHTS FOR INDIA, HOWEVER AS WE ALSO HAVE EU PATENT PROTECTION, WE ALSO SEEK FOR PARTNERS IN EUROPE </a:t>
            </a:r>
          </a:p>
        </p:txBody>
      </p:sp>
    </p:spTree>
    <p:extLst>
      <p:ext uri="{BB962C8B-B14F-4D97-AF65-F5344CB8AC3E}">
        <p14:creationId xmlns:p14="http://schemas.microsoft.com/office/powerpoint/2010/main" val="730899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1F3506-9712-4425-851B-421D9EC1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  <a:prstGeom prst="ellipse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Trade mark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3A0B8E6-D41C-47BB-8926-75A412C95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005757"/>
            <a:ext cx="6257544" cy="453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8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8407" y="0"/>
            <a:ext cx="11811699" cy="1099368"/>
          </a:xfrm>
        </p:spPr>
        <p:txBody>
          <a:bodyPr>
            <a:noAutofit/>
          </a:bodyPr>
          <a:lstStyle/>
          <a:p>
            <a:pPr algn="l"/>
            <a:r>
              <a:rPr lang="cs-CZ" sz="1600" b="1" dirty="0"/>
              <a:t>   		</a:t>
            </a:r>
            <a:br>
              <a:rPr lang="cs-CZ" sz="1600" b="1" dirty="0"/>
            </a:br>
            <a:r>
              <a:rPr lang="cs-CZ" sz="1600" b="1" dirty="0"/>
              <a:t>				</a:t>
            </a:r>
            <a:br>
              <a:rPr lang="cs-CZ" sz="1600" b="1" dirty="0"/>
            </a:br>
            <a:br>
              <a:rPr lang="cs-CZ" sz="1600" b="1" dirty="0"/>
            </a:br>
            <a:br>
              <a:rPr lang="cs-CZ" sz="1600" b="1" dirty="0"/>
            </a:br>
            <a:br>
              <a:rPr lang="cs-CZ" sz="1600" b="1" dirty="0"/>
            </a:br>
            <a:r>
              <a:rPr lang="cs-CZ" sz="1600" b="1" dirty="0"/>
              <a:t>				</a:t>
            </a:r>
            <a:r>
              <a:rPr lang="cs-CZ" b="1" dirty="0"/>
              <a:t>THE STATE OF ART </a:t>
            </a:r>
            <a:br>
              <a:rPr lang="cs-CZ" sz="1600" b="1" dirty="0"/>
            </a:br>
            <a:r>
              <a:rPr lang="cs-CZ" sz="1600" b="1" dirty="0"/>
              <a:t>		  </a:t>
            </a:r>
            <a:br>
              <a:rPr lang="cs-CZ" sz="1600" b="1" dirty="0"/>
            </a:br>
            <a:br>
              <a:rPr lang="cs-CZ" sz="1600" b="1" dirty="0"/>
            </a:br>
            <a:br>
              <a:rPr lang="cs-CZ" sz="2400" dirty="0"/>
            </a:br>
            <a:br>
              <a:rPr lang="cs-CZ" sz="1600" dirty="0"/>
            </a:br>
            <a:endParaRPr lang="cs-CZ" sz="1600" b="1" dirty="0"/>
          </a:p>
        </p:txBody>
      </p:sp>
      <p:pic>
        <p:nvPicPr>
          <p:cNvPr id="1032" name="Picture 8" descr="http://s.hswstatic.com/gif/car-suspension-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08" y="2385562"/>
            <a:ext cx="2384354" cy="35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hock absorb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7" y="2385562"/>
            <a:ext cx="2939590" cy="35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29851" y="1474779"/>
            <a:ext cx="2626469" cy="36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   </a:t>
            </a:r>
            <a:r>
              <a:rPr lang="cs-CZ" dirty="0" err="1"/>
              <a:t>damper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2736" y="1475417"/>
            <a:ext cx="282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	 </a:t>
            </a:r>
            <a:r>
              <a:rPr lang="cs-CZ" dirty="0" err="1"/>
              <a:t>spring</a:t>
            </a:r>
            <a:r>
              <a:rPr lang="cs-CZ" dirty="0"/>
              <a:t> and </a:t>
            </a:r>
            <a:r>
              <a:rPr lang="cs-CZ" dirty="0" err="1"/>
              <a:t>damper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097144" y="1509639"/>
            <a:ext cx="249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  </a:t>
            </a:r>
            <a:r>
              <a:rPr lang="cs-CZ" sz="1600" b="1" dirty="0"/>
              <a:t>AIR SHOX   </a:t>
            </a:r>
            <a:r>
              <a:rPr lang="cs-CZ" dirty="0"/>
              <a:t>	</a:t>
            </a:r>
          </a:p>
        </p:txBody>
      </p:sp>
      <p:pic>
        <p:nvPicPr>
          <p:cNvPr id="3" name="Picture 2" descr="VÃ½sledek obrÃ¡zku pro landing gear AIR STRUT">
            <a:extLst>
              <a:ext uri="{FF2B5EF4-FFF2-40B4-BE49-F238E27FC236}">
                <a16:creationId xmlns:a16="http://schemas.microsoft.com/office/drawing/2014/main" id="{1FE53529-E3F3-46DD-947D-CBC7CF86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10" y="2385562"/>
            <a:ext cx="2194002" cy="40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DCACED-CE5C-469A-9A92-0C46B3F542B9}"/>
              </a:ext>
            </a:extLst>
          </p:cNvPr>
          <p:cNvSpPr txBox="1"/>
          <p:nvPr/>
        </p:nvSpPr>
        <p:spPr>
          <a:xfrm>
            <a:off x="6208176" y="1474778"/>
            <a:ext cx="2626469" cy="36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Air/</a:t>
            </a:r>
            <a:r>
              <a:rPr lang="cs-CZ" dirty="0" err="1"/>
              <a:t>oleo</a:t>
            </a:r>
            <a:r>
              <a:rPr lang="cs-CZ" dirty="0"/>
              <a:t>  </a:t>
            </a:r>
            <a:r>
              <a:rPr lang="cs-CZ" dirty="0" err="1"/>
              <a:t>strut</a:t>
            </a:r>
            <a:endParaRPr lang="cs-CZ" dirty="0"/>
          </a:p>
        </p:txBody>
      </p:sp>
      <p:pic>
        <p:nvPicPr>
          <p:cNvPr id="14" name="Zástupný symbol pro obsah 6">
            <a:extLst>
              <a:ext uri="{FF2B5EF4-FFF2-40B4-BE49-F238E27FC236}">
                <a16:creationId xmlns:a16="http://schemas.microsoft.com/office/drawing/2014/main" id="{5AF17205-1F04-4B9D-A68A-C40DBA854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37" y="2385561"/>
            <a:ext cx="2870913" cy="4014439"/>
          </a:xfrm>
        </p:spPr>
      </p:pic>
    </p:spTree>
    <p:extLst>
      <p:ext uri="{BB962C8B-B14F-4D97-AF65-F5344CB8AC3E}">
        <p14:creationId xmlns:p14="http://schemas.microsoft.com/office/powerpoint/2010/main" val="363663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6CF6DF-744F-4FB0-9A1C-2CB096CF1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65" y="376589"/>
            <a:ext cx="6614808" cy="1188720"/>
          </a:xfrm>
          <a:prstGeom prst="ellipse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500" dirty="0"/>
              <a:t>OLD CONCEPT = OLD CONFLICT</a:t>
            </a:r>
          </a:p>
        </p:txBody>
      </p:sp>
      <p:sp>
        <p:nvSpPr>
          <p:cNvPr id="44" name="Zástupný symbol pro obsah 2">
            <a:extLst>
              <a:ext uri="{FF2B5EF4-FFF2-40B4-BE49-F238E27FC236}">
                <a16:creationId xmlns:a16="http://schemas.microsoft.com/office/drawing/2014/main" id="{3F83EC39-ABF3-467C-A5A1-119DDA160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1" y="1926077"/>
            <a:ext cx="5285791" cy="427044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en-US" sz="1500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 err="1">
                <a:solidFill>
                  <a:srgbClr val="FFFFFF"/>
                </a:solidFill>
              </a:rPr>
              <a:t>Macpherson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Strut</a:t>
            </a:r>
            <a:r>
              <a:rPr lang="cs-CZ" b="1" dirty="0">
                <a:solidFill>
                  <a:srgbClr val="FFFFFF"/>
                </a:solidFill>
              </a:rPr>
              <a:t> . </a:t>
            </a:r>
            <a:r>
              <a:rPr lang="cs-CZ" b="1" dirty="0" err="1">
                <a:solidFill>
                  <a:srgbClr val="FFFFFF"/>
                </a:solidFill>
              </a:rPr>
              <a:t>Since</a:t>
            </a:r>
            <a:r>
              <a:rPr lang="cs-CZ" b="1" dirty="0">
                <a:solidFill>
                  <a:srgbClr val="FFFFFF"/>
                </a:solidFill>
              </a:rPr>
              <a:t> 1946</a:t>
            </a:r>
            <a:r>
              <a:rPr lang="en-US" b="1" dirty="0">
                <a:solidFill>
                  <a:srgbClr val="FFFFFF"/>
                </a:solidFill>
              </a:rPr>
              <a:t> old  </a:t>
            </a:r>
            <a:r>
              <a:rPr lang="cs-CZ" b="1" dirty="0" err="1">
                <a:solidFill>
                  <a:srgbClr val="FFFFFF"/>
                </a:solidFill>
              </a:rPr>
              <a:t>concept</a:t>
            </a:r>
            <a:r>
              <a:rPr lang="cs-CZ" b="1" dirty="0">
                <a:solidFill>
                  <a:srgbClr val="FFFFFF"/>
                </a:solidFill>
              </a:rPr>
              <a:t> and </a:t>
            </a:r>
            <a:r>
              <a:rPr lang="en-US" b="1" dirty="0">
                <a:solidFill>
                  <a:srgbClr val="FFFFFF"/>
                </a:solidFill>
              </a:rPr>
              <a:t>conflict between </a:t>
            </a:r>
            <a:r>
              <a:rPr lang="cs-CZ" b="1" dirty="0" err="1">
                <a:solidFill>
                  <a:srgbClr val="FFFFFF"/>
                </a:solidFill>
              </a:rPr>
              <a:t>spring</a:t>
            </a:r>
            <a:r>
              <a:rPr lang="cs-CZ" b="1" dirty="0">
                <a:solidFill>
                  <a:srgbClr val="FFFFFF"/>
                </a:solidFill>
              </a:rPr>
              <a:t>/</a:t>
            </a:r>
            <a:r>
              <a:rPr lang="en-US" b="1" dirty="0">
                <a:solidFill>
                  <a:srgbClr val="FFFFFF"/>
                </a:solidFill>
              </a:rPr>
              <a:t>air and oil dampers.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 extension, the spring/compressed air drives the unit open, while damper holds it back, i.e. two actions, one against the other, resulting in an oscillation tendency</a:t>
            </a:r>
            <a:r>
              <a:rPr lang="cs-CZ" dirty="0">
                <a:solidFill>
                  <a:srgbClr val="FFFFFF"/>
                </a:solidFill>
              </a:rPr>
              <a:t>, </a:t>
            </a:r>
            <a:r>
              <a:rPr lang="cs-CZ" dirty="0" err="1">
                <a:solidFill>
                  <a:srgbClr val="FFFFFF"/>
                </a:solidFill>
              </a:rPr>
              <a:t>tearing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force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and difficulties to obtain the right balance between the two units</a:t>
            </a:r>
            <a:r>
              <a:rPr lang="en-US" b="1" dirty="0">
                <a:solidFill>
                  <a:srgbClr val="FFFFFF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FF"/>
                </a:solidFill>
              </a:rPr>
              <a:t>BUT NOT WITH THE AIR SHOX, </a:t>
            </a:r>
            <a:r>
              <a:rPr lang="cs-CZ" b="1" dirty="0" err="1">
                <a:solidFill>
                  <a:srgbClr val="FFFFFF"/>
                </a:solidFill>
              </a:rPr>
              <a:t>which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is</a:t>
            </a:r>
            <a:r>
              <a:rPr lang="cs-CZ" b="1" dirty="0">
                <a:solidFill>
                  <a:srgbClr val="FFFFFF"/>
                </a:solidFill>
              </a:rPr>
              <a:t> </a:t>
            </a:r>
            <a:r>
              <a:rPr lang="cs-CZ" b="1" dirty="0" err="1">
                <a:solidFill>
                  <a:srgbClr val="FFFFFF"/>
                </a:solidFill>
              </a:rPr>
              <a:t>one</a:t>
            </a:r>
            <a:r>
              <a:rPr lang="cs-CZ" b="1" dirty="0">
                <a:solidFill>
                  <a:srgbClr val="FFFFFF"/>
                </a:solidFill>
              </a:rPr>
              <a:t> unit  </a:t>
            </a:r>
            <a:r>
              <a:rPr lang="cs-CZ" b="1" dirty="0" err="1">
                <a:solidFill>
                  <a:srgbClr val="FFFFFF"/>
                </a:solidFill>
              </a:rPr>
              <a:t>that</a:t>
            </a:r>
            <a:r>
              <a:rPr lang="cs-CZ" b="1" dirty="0">
                <a:solidFill>
                  <a:srgbClr val="FFFFFF"/>
                </a:solidFill>
              </a:rPr>
              <a:t>  </a:t>
            </a:r>
            <a:r>
              <a:rPr lang="en-US" b="1" dirty="0">
                <a:solidFill>
                  <a:srgbClr val="FFFFFF"/>
                </a:solidFill>
              </a:rPr>
              <a:t>WORKS AS A SPRING WITH DAMPENING IN BOTH COMPRESSION AND EXTENSION.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VÃ½sledek obrÃ¡zku pro macpherson strut">
            <a:extLst>
              <a:ext uri="{FF2B5EF4-FFF2-40B4-BE49-F238E27FC236}">
                <a16:creationId xmlns:a16="http://schemas.microsoft.com/office/drawing/2014/main" id="{3A7CF6E1-F6F3-4120-8860-439F8CE2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718" y="970949"/>
            <a:ext cx="2909140" cy="45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0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1946"/>
            <a:ext cx="9144000" cy="746619"/>
          </a:xfrm>
        </p:spPr>
        <p:txBody>
          <a:bodyPr>
            <a:normAutofit fontScale="90000"/>
          </a:bodyPr>
          <a:lstStyle/>
          <a:p>
            <a:br>
              <a:rPr lang="cs-CZ" sz="1800" b="1" dirty="0"/>
            </a:br>
            <a:r>
              <a:rPr lang="cs-CZ" sz="1800" b="1" dirty="0" err="1"/>
              <a:t>What</a:t>
            </a:r>
            <a:r>
              <a:rPr lang="cs-CZ" sz="1800" b="1" dirty="0"/>
              <a:t> </a:t>
            </a:r>
            <a:r>
              <a:rPr lang="cs-CZ" sz="1800" b="1" dirty="0" err="1"/>
              <a:t>can</a:t>
            </a:r>
            <a:r>
              <a:rPr lang="cs-CZ" sz="1800" b="1" dirty="0"/>
              <a:t>/</a:t>
            </a:r>
            <a:r>
              <a:rPr lang="cs-CZ" sz="1800" b="1" dirty="0" err="1"/>
              <a:t>cannot</a:t>
            </a:r>
            <a:r>
              <a:rPr lang="cs-CZ" sz="1800" b="1" dirty="0"/>
              <a:t> </a:t>
            </a:r>
            <a:r>
              <a:rPr lang="cs-CZ" sz="1800" b="1" dirty="0" err="1"/>
              <a:t>happen</a:t>
            </a:r>
            <a:r>
              <a:rPr lang="cs-CZ" sz="1800" b="1" dirty="0"/>
              <a:t> </a:t>
            </a:r>
            <a:r>
              <a:rPr lang="cs-CZ" sz="1800" b="1" dirty="0" err="1"/>
              <a:t>with</a:t>
            </a:r>
            <a:r>
              <a:rPr lang="cs-CZ" sz="1800" b="1" dirty="0"/>
              <a:t>  air/</a:t>
            </a:r>
            <a:r>
              <a:rPr lang="cs-CZ" sz="1800" b="1" dirty="0" err="1"/>
              <a:t>oleo</a:t>
            </a:r>
            <a:r>
              <a:rPr lang="cs-CZ" sz="1800" b="1" dirty="0"/>
              <a:t> </a:t>
            </a:r>
            <a:r>
              <a:rPr lang="cs-CZ" sz="1800" b="1" dirty="0" err="1"/>
              <a:t>struts</a:t>
            </a:r>
            <a:r>
              <a:rPr lang="cs-CZ" sz="1800" b="1" dirty="0"/>
              <a:t> </a:t>
            </a:r>
            <a:br>
              <a:rPr lang="cs-CZ" sz="1800" b="1" dirty="0"/>
            </a:br>
            <a:r>
              <a:rPr lang="cs-CZ" sz="1800" dirty="0"/>
              <a:t>(</a:t>
            </a:r>
            <a:r>
              <a:rPr lang="cs-CZ" sz="1800" dirty="0" err="1"/>
              <a:t>short</a:t>
            </a:r>
            <a:r>
              <a:rPr lang="cs-CZ" sz="1800" dirty="0"/>
              <a:t> video) </a:t>
            </a:r>
            <a:br>
              <a:rPr lang="cs-CZ" sz="1800" b="1" dirty="0"/>
            </a:br>
            <a:r>
              <a:rPr lang="cs-CZ" sz="1100" b="1" dirty="0" err="1"/>
              <a:t>This</a:t>
            </a:r>
            <a:r>
              <a:rPr lang="cs-CZ" sz="1100" b="1" dirty="0"/>
              <a:t> </a:t>
            </a:r>
            <a:r>
              <a:rPr lang="cs-CZ" sz="1100" b="1" dirty="0" err="1"/>
              <a:t>is</a:t>
            </a:r>
            <a:r>
              <a:rPr lang="cs-CZ" sz="1100" b="1" dirty="0"/>
              <a:t> a </a:t>
            </a:r>
            <a:r>
              <a:rPr lang="cs-CZ" sz="1100" b="1" dirty="0" err="1"/>
              <a:t>demonstration</a:t>
            </a:r>
            <a:r>
              <a:rPr lang="cs-CZ" sz="1100" b="1" dirty="0"/>
              <a:t> </a:t>
            </a:r>
            <a:r>
              <a:rPr lang="cs-CZ" sz="1100" b="1" dirty="0" err="1"/>
              <a:t>of</a:t>
            </a:r>
            <a:r>
              <a:rPr lang="cs-CZ" sz="1100" b="1" dirty="0"/>
              <a:t> a </a:t>
            </a:r>
            <a:r>
              <a:rPr lang="cs-CZ" sz="1100" b="1" dirty="0" err="1"/>
              <a:t>traditional</a:t>
            </a:r>
            <a:r>
              <a:rPr lang="cs-CZ" sz="1100" b="1" dirty="0"/>
              <a:t> </a:t>
            </a:r>
            <a:r>
              <a:rPr lang="cs-CZ" sz="1100" b="1" dirty="0" err="1"/>
              <a:t>conflict</a:t>
            </a:r>
            <a:r>
              <a:rPr lang="cs-CZ" sz="1100" b="1" dirty="0"/>
              <a:t> </a:t>
            </a:r>
            <a:r>
              <a:rPr lang="cs-CZ" sz="1100" b="1" dirty="0" err="1"/>
              <a:t>between</a:t>
            </a:r>
            <a:r>
              <a:rPr lang="cs-CZ" sz="1100" b="1" dirty="0"/>
              <a:t> </a:t>
            </a:r>
            <a:r>
              <a:rPr lang="cs-CZ" sz="1100" b="1" dirty="0" err="1"/>
              <a:t>spring</a:t>
            </a:r>
            <a:r>
              <a:rPr lang="cs-CZ" sz="1100" b="1" dirty="0"/>
              <a:t> and </a:t>
            </a:r>
            <a:r>
              <a:rPr lang="cs-CZ" sz="1100" b="1" dirty="0" err="1"/>
              <a:t>damper</a:t>
            </a:r>
            <a:r>
              <a:rPr lang="cs-CZ" sz="1300" b="1" dirty="0"/>
              <a:t>. </a:t>
            </a:r>
            <a:br>
              <a:rPr lang="cs-CZ" sz="1300" b="1" dirty="0"/>
            </a:br>
            <a:r>
              <a:rPr lang="cs-CZ" sz="1300" b="1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788566"/>
            <a:ext cx="9144000" cy="1350626"/>
          </a:xfrm>
        </p:spPr>
        <p:txBody>
          <a:bodyPr>
            <a:normAutofit fontScale="25000" lnSpcReduction="20000"/>
          </a:bodyPr>
          <a:lstStyle/>
          <a:p>
            <a:r>
              <a:rPr lang="cs-CZ" dirty="0"/>
              <a:t> </a:t>
            </a:r>
          </a:p>
          <a:p>
            <a:r>
              <a:rPr lang="cs-CZ" sz="6400" b="1" dirty="0" err="1"/>
              <a:t>Poor</a:t>
            </a:r>
            <a:r>
              <a:rPr lang="cs-CZ" sz="6400" b="1" dirty="0"/>
              <a:t> </a:t>
            </a:r>
            <a:r>
              <a:rPr lang="cs-CZ" sz="6400" b="1" dirty="0" err="1"/>
              <a:t>landing</a:t>
            </a:r>
            <a:r>
              <a:rPr lang="cs-CZ" sz="6400" b="1" dirty="0"/>
              <a:t> </a:t>
            </a:r>
            <a:r>
              <a:rPr lang="cs-CZ" sz="6400" b="1" dirty="0" err="1"/>
              <a:t>of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</a:t>
            </a:r>
            <a:r>
              <a:rPr lang="cs-CZ" sz="6400" b="1" dirty="0" err="1"/>
              <a:t>aircraft</a:t>
            </a:r>
            <a:r>
              <a:rPr lang="cs-CZ" sz="6400" b="1" dirty="0"/>
              <a:t> (</a:t>
            </a:r>
            <a:r>
              <a:rPr lang="cs-CZ" sz="6400" b="1" dirty="0" err="1"/>
              <a:t>short</a:t>
            </a:r>
            <a:r>
              <a:rPr lang="cs-CZ" sz="6400" b="1" dirty="0"/>
              <a:t> film).</a:t>
            </a:r>
          </a:p>
          <a:p>
            <a:pPr algn="l"/>
            <a:r>
              <a:rPr lang="cs-CZ" sz="6400" b="1" dirty="0" err="1"/>
              <a:t>This</a:t>
            </a:r>
            <a:r>
              <a:rPr lang="cs-CZ" sz="6400" b="1" dirty="0"/>
              <a:t> </a:t>
            </a:r>
            <a:r>
              <a:rPr lang="cs-CZ" sz="6400" b="1" dirty="0" err="1"/>
              <a:t>can</a:t>
            </a:r>
            <a:r>
              <a:rPr lang="cs-CZ" sz="6400" b="1" dirty="0"/>
              <a:t> </a:t>
            </a:r>
            <a:r>
              <a:rPr lang="cs-CZ" sz="6400" b="1" dirty="0" err="1"/>
              <a:t>always</a:t>
            </a:r>
            <a:r>
              <a:rPr lang="cs-CZ" sz="6400" b="1" dirty="0"/>
              <a:t> </a:t>
            </a:r>
            <a:r>
              <a:rPr lang="cs-CZ" sz="6400" b="1" dirty="0" err="1"/>
              <a:t>happen</a:t>
            </a:r>
            <a:r>
              <a:rPr lang="cs-CZ" sz="6400" b="1" dirty="0"/>
              <a:t> </a:t>
            </a:r>
            <a:r>
              <a:rPr lang="cs-CZ" sz="6400" b="1" dirty="0" err="1"/>
              <a:t>with</a:t>
            </a:r>
            <a:r>
              <a:rPr lang="cs-CZ" sz="6400" b="1" dirty="0"/>
              <a:t> </a:t>
            </a:r>
            <a:r>
              <a:rPr lang="cs-CZ" sz="6400" b="1" dirty="0" err="1"/>
              <a:t>traditional</a:t>
            </a:r>
            <a:r>
              <a:rPr lang="cs-CZ" sz="6400" b="1" dirty="0"/>
              <a:t> air </a:t>
            </a:r>
            <a:r>
              <a:rPr lang="cs-CZ" sz="6400" b="1" dirty="0" err="1"/>
              <a:t>spring</a:t>
            </a:r>
            <a:r>
              <a:rPr lang="cs-CZ" sz="6400" b="1" dirty="0"/>
              <a:t> and </a:t>
            </a:r>
            <a:r>
              <a:rPr lang="cs-CZ" sz="6400" b="1" dirty="0" err="1"/>
              <a:t>damper</a:t>
            </a:r>
            <a:r>
              <a:rPr lang="cs-CZ" sz="6400" b="1" dirty="0"/>
              <a:t> but </a:t>
            </a:r>
            <a:r>
              <a:rPr lang="cs-CZ" sz="6400" b="1" dirty="0" err="1"/>
              <a:t>can</a:t>
            </a:r>
            <a:r>
              <a:rPr lang="cs-CZ" sz="6400" b="1" dirty="0"/>
              <a:t> </a:t>
            </a:r>
            <a:r>
              <a:rPr lang="cs-CZ" sz="6400" b="1" dirty="0" err="1"/>
              <a:t>never</a:t>
            </a:r>
            <a:r>
              <a:rPr lang="cs-CZ" sz="6400" b="1" dirty="0"/>
              <a:t> </a:t>
            </a:r>
            <a:r>
              <a:rPr lang="cs-CZ" sz="6400" b="1" dirty="0" err="1"/>
              <a:t>happen</a:t>
            </a:r>
            <a:r>
              <a:rPr lang="cs-CZ" sz="6400" b="1" dirty="0"/>
              <a:t> </a:t>
            </a:r>
            <a:r>
              <a:rPr lang="cs-CZ" sz="6400" b="1" dirty="0" err="1"/>
              <a:t>with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ASSA unit </a:t>
            </a:r>
            <a:r>
              <a:rPr lang="cs-CZ" sz="6400" b="1" dirty="0" err="1"/>
              <a:t>because</a:t>
            </a:r>
            <a:r>
              <a:rPr lang="cs-CZ" sz="6400" b="1" dirty="0"/>
              <a:t> </a:t>
            </a:r>
            <a:r>
              <a:rPr lang="cs-CZ" sz="6400" b="1" dirty="0" err="1"/>
              <a:t>there</a:t>
            </a:r>
            <a:r>
              <a:rPr lang="cs-CZ" sz="6400" b="1" dirty="0"/>
              <a:t> </a:t>
            </a:r>
            <a:r>
              <a:rPr lang="cs-CZ" sz="6400" b="1" dirty="0" err="1"/>
              <a:t>is</a:t>
            </a:r>
            <a:r>
              <a:rPr lang="cs-CZ" sz="6400" b="1" dirty="0"/>
              <a:t> no </a:t>
            </a:r>
            <a:r>
              <a:rPr lang="cs-CZ" sz="6400" b="1" dirty="0" err="1"/>
              <a:t>oscillation</a:t>
            </a:r>
            <a:r>
              <a:rPr lang="cs-CZ" sz="6400" b="1" dirty="0"/>
              <a:t> </a:t>
            </a:r>
            <a:r>
              <a:rPr lang="cs-CZ" sz="6400" b="1" dirty="0" err="1"/>
              <a:t>tendency</a:t>
            </a:r>
            <a:r>
              <a:rPr lang="cs-CZ" sz="6400" b="1" dirty="0"/>
              <a:t> </a:t>
            </a:r>
            <a:r>
              <a:rPr lang="cs-CZ" sz="6400" b="1" dirty="0" err="1"/>
              <a:t>of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unit in </a:t>
            </a:r>
            <a:r>
              <a:rPr lang="cs-CZ" sz="6400" b="1" dirty="0" err="1"/>
              <a:t>extension</a:t>
            </a:r>
            <a:r>
              <a:rPr lang="cs-CZ" sz="6400" b="1" dirty="0"/>
              <a:t> . </a:t>
            </a:r>
            <a:r>
              <a:rPr lang="cs-CZ" sz="6400" b="1" dirty="0" err="1"/>
              <a:t>The</a:t>
            </a:r>
            <a:r>
              <a:rPr lang="cs-CZ" sz="6400" b="1" dirty="0"/>
              <a:t> unit </a:t>
            </a:r>
            <a:r>
              <a:rPr lang="cs-CZ" sz="6400" b="1" dirty="0" err="1"/>
              <a:t>only</a:t>
            </a:r>
            <a:r>
              <a:rPr lang="cs-CZ" sz="6400" b="1" dirty="0"/>
              <a:t> </a:t>
            </a:r>
            <a:r>
              <a:rPr lang="cs-CZ" sz="6400" b="1" dirty="0" err="1"/>
              <a:t>extends</a:t>
            </a:r>
            <a:r>
              <a:rPr lang="cs-CZ" sz="6400" b="1" dirty="0"/>
              <a:t> </a:t>
            </a:r>
            <a:r>
              <a:rPr lang="cs-CZ" sz="6400" b="1" dirty="0" err="1"/>
              <a:t>unless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air </a:t>
            </a:r>
            <a:r>
              <a:rPr lang="cs-CZ" sz="6400" b="1" dirty="0" err="1"/>
              <a:t>pressure</a:t>
            </a:r>
            <a:r>
              <a:rPr lang="cs-CZ" sz="6400" b="1" dirty="0"/>
              <a:t> </a:t>
            </a:r>
            <a:r>
              <a:rPr lang="cs-CZ" sz="6400" b="1" dirty="0" err="1"/>
              <a:t>below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piston and </a:t>
            </a:r>
            <a:r>
              <a:rPr lang="cs-CZ" sz="6400" b="1" dirty="0" err="1"/>
              <a:t>above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piston </a:t>
            </a:r>
            <a:r>
              <a:rPr lang="cs-CZ" sz="6400" b="1" dirty="0" err="1"/>
              <a:t>becomes</a:t>
            </a:r>
            <a:r>
              <a:rPr lang="cs-CZ" sz="6400" b="1" dirty="0"/>
              <a:t> </a:t>
            </a:r>
            <a:r>
              <a:rPr lang="cs-CZ" sz="6400" b="1" dirty="0" err="1"/>
              <a:t>equal</a:t>
            </a:r>
            <a:r>
              <a:rPr lang="cs-CZ" sz="6400" b="1" dirty="0"/>
              <a:t>, </a:t>
            </a:r>
            <a:r>
              <a:rPr lang="cs-CZ" sz="6400" b="1" dirty="0" err="1"/>
              <a:t>which</a:t>
            </a:r>
            <a:r>
              <a:rPr lang="cs-CZ" sz="6400" b="1" dirty="0"/>
              <a:t> </a:t>
            </a:r>
            <a:r>
              <a:rPr lang="cs-CZ" sz="6400" b="1" dirty="0" err="1"/>
              <a:t>is</a:t>
            </a:r>
            <a:r>
              <a:rPr lang="cs-CZ" sz="6400" b="1" dirty="0"/>
              <a:t>  end </a:t>
            </a:r>
            <a:r>
              <a:rPr lang="cs-CZ" sz="6400" b="1" dirty="0" err="1"/>
              <a:t>of</a:t>
            </a:r>
            <a:r>
              <a:rPr lang="cs-CZ" sz="6400" b="1" dirty="0"/>
              <a:t> </a:t>
            </a:r>
            <a:r>
              <a:rPr lang="cs-CZ" sz="6400" b="1" dirty="0" err="1"/>
              <a:t>the</a:t>
            </a:r>
            <a:r>
              <a:rPr lang="cs-CZ" sz="6400" b="1" dirty="0"/>
              <a:t> ASSA unit´ </a:t>
            </a:r>
            <a:r>
              <a:rPr lang="cs-CZ" sz="6400" b="1" dirty="0" err="1"/>
              <a:t>extension</a:t>
            </a:r>
            <a:r>
              <a:rPr lang="cs-CZ" sz="6400" b="1" dirty="0"/>
              <a:t> </a:t>
            </a:r>
            <a:r>
              <a:rPr lang="cs-CZ" sz="5600" b="1" dirty="0"/>
              <a:t>.  </a:t>
            </a:r>
          </a:p>
          <a:p>
            <a:r>
              <a:rPr lang="cs-CZ" sz="5600" dirty="0"/>
              <a:t> </a:t>
            </a:r>
          </a:p>
        </p:txBody>
      </p:sp>
      <p:pic>
        <p:nvPicPr>
          <p:cNvPr id="4" name="landing and oscilation 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2139192"/>
            <a:ext cx="9046128" cy="42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4043" y="140910"/>
            <a:ext cx="7729728" cy="699351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highlight>
                  <a:srgbClr val="C0C0C0"/>
                </a:highlight>
              </a:rPr>
              <a:t>Blanik</a:t>
            </a:r>
            <a:r>
              <a:rPr lang="cs-CZ" dirty="0">
                <a:highlight>
                  <a:srgbClr val="C0C0C0"/>
                </a:highlight>
              </a:rPr>
              <a:t> </a:t>
            </a:r>
            <a:r>
              <a:rPr lang="cs-CZ" dirty="0" err="1">
                <a:highlight>
                  <a:srgbClr val="C0C0C0"/>
                </a:highlight>
              </a:rPr>
              <a:t>aircraft</a:t>
            </a:r>
            <a:r>
              <a:rPr lang="cs-CZ" dirty="0">
                <a:highlight>
                  <a:srgbClr val="C0C0C0"/>
                </a:highlight>
              </a:rPr>
              <a:t> </a:t>
            </a:r>
            <a:br>
              <a:rPr lang="cs-CZ" dirty="0"/>
            </a:br>
            <a:r>
              <a:rPr lang="cs-CZ" dirty="0" err="1"/>
              <a:t>landing</a:t>
            </a:r>
            <a:r>
              <a:rPr lang="cs-CZ" dirty="0"/>
              <a:t> </a:t>
            </a:r>
            <a:r>
              <a:rPr lang="cs-CZ" dirty="0" err="1"/>
              <a:t>gear</a:t>
            </a:r>
            <a:r>
              <a:rPr lang="cs-CZ" dirty="0"/>
              <a:t> </a:t>
            </a:r>
            <a:r>
              <a:rPr lang="cs-CZ" dirty="0" err="1"/>
              <a:t>suspension</a:t>
            </a:r>
            <a:r>
              <a:rPr lang="cs-CZ" dirty="0"/>
              <a:t>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0848" y="1050925"/>
            <a:ext cx="8242300" cy="5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8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4" y="687861"/>
            <a:ext cx="11656540" cy="617014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40520" y="626077"/>
            <a:ext cx="7729728" cy="510746"/>
          </a:xfrm>
        </p:spPr>
        <p:txBody>
          <a:bodyPr>
            <a:normAutofit fontScale="90000"/>
          </a:bodyPr>
          <a:lstStyle/>
          <a:p>
            <a:r>
              <a:rPr lang="cs-CZ" b="1" dirty="0">
                <a:highlight>
                  <a:srgbClr val="C0C0C0"/>
                </a:highlight>
              </a:rPr>
              <a:t>TL </a:t>
            </a:r>
            <a:r>
              <a:rPr lang="cs-CZ" b="1" dirty="0" err="1">
                <a:highlight>
                  <a:srgbClr val="C0C0C0"/>
                </a:highlight>
              </a:rPr>
              <a:t>ultralight</a:t>
            </a:r>
            <a:r>
              <a:rPr lang="cs-CZ" b="1" dirty="0">
                <a:highlight>
                  <a:srgbClr val="C0C0C0"/>
                </a:highlight>
              </a:rPr>
              <a:t> </a:t>
            </a:r>
            <a:r>
              <a:rPr lang="cs-CZ" b="1" dirty="0" err="1">
                <a:highlight>
                  <a:srgbClr val="C0C0C0"/>
                </a:highlight>
              </a:rPr>
              <a:t>aircraft</a:t>
            </a:r>
            <a:endParaRPr lang="cs-CZ" b="1" dirty="0">
              <a:highlight>
                <a:srgbClr val="C0C0C0"/>
              </a:highligh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19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A3B8E-FFB7-40DE-95B0-0472989A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4785"/>
            <a:ext cx="7729728" cy="913535"/>
          </a:xfrm>
        </p:spPr>
        <p:txBody>
          <a:bodyPr/>
          <a:lstStyle/>
          <a:p>
            <a:r>
              <a:rPr lang="cs-CZ" dirty="0"/>
              <a:t>KUBERG </a:t>
            </a:r>
            <a:r>
              <a:rPr lang="cs-CZ" dirty="0" err="1"/>
              <a:t>motorcycle</a:t>
            </a:r>
            <a:r>
              <a:rPr lang="cs-CZ" dirty="0"/>
              <a:t> 155 X 55 </a:t>
            </a:r>
            <a:r>
              <a:rPr lang="cs-CZ" dirty="0" err="1"/>
              <a:t>travel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EF417C2-3B52-41E8-B3BE-6AD267105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" y="1726275"/>
            <a:ext cx="11863388" cy="4407162"/>
          </a:xfrm>
        </p:spPr>
      </p:pic>
    </p:spTree>
    <p:extLst>
      <p:ext uri="{BB962C8B-B14F-4D97-AF65-F5344CB8AC3E}">
        <p14:creationId xmlns:p14="http://schemas.microsoft.com/office/powerpoint/2010/main" val="14010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A9FA3-D1FE-4A80-BF0C-F7A9F395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0154"/>
            <a:ext cx="7729728" cy="796014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Kuberg</a:t>
            </a:r>
            <a:r>
              <a:rPr lang="cs-CZ" b="1" dirty="0"/>
              <a:t> </a:t>
            </a:r>
            <a:r>
              <a:rPr lang="cs-CZ" b="1" dirty="0" err="1"/>
              <a:t>motorcycle</a:t>
            </a:r>
            <a:r>
              <a:rPr lang="cs-CZ" b="1" dirty="0"/>
              <a:t>  </a:t>
            </a:r>
            <a:br>
              <a:rPr lang="cs-CZ" b="1" dirty="0"/>
            </a:br>
            <a:r>
              <a:rPr lang="cs-CZ" b="1" dirty="0">
                <a:highlight>
                  <a:srgbClr val="C0C0C0"/>
                </a:highlight>
              </a:rPr>
              <a:t>250 mm x 100 mm </a:t>
            </a:r>
            <a:r>
              <a:rPr lang="cs-CZ" b="1" dirty="0" err="1">
                <a:highlight>
                  <a:srgbClr val="C0C0C0"/>
                </a:highlight>
              </a:rPr>
              <a:t>stroke</a:t>
            </a:r>
            <a:r>
              <a:rPr lang="cs-CZ" b="1" dirty="0">
                <a:highlight>
                  <a:srgbClr val="C0C0C0"/>
                </a:highlight>
              </a:rPr>
              <a:t>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11AC20D-4DD9-455A-B1C8-20D27BF9D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79405"/>
            <a:ext cx="12192000" cy="585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6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70A8006-15BB-4A6F-BCAA-234046CF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394" y="0"/>
            <a:ext cx="5923393" cy="67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30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606</Words>
  <Application>Microsoft Office PowerPoint</Application>
  <PresentationFormat>Širokoúhlá obrazovka</PresentationFormat>
  <Paragraphs>66</Paragraphs>
  <Slides>16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Balík</vt:lpstr>
      <vt:lpstr>„AIR SHOX“ ASSA unit = air spring – air shock absorber</vt:lpstr>
      <vt:lpstr>                  THE STATE OF ART          </vt:lpstr>
      <vt:lpstr>OLD CONCEPT = OLD CONFLICT</vt:lpstr>
      <vt:lpstr> What can/cannot happen with  air/oleo struts  (short video)  This is a demonstration of a traditional conflict between spring and damper.   </vt:lpstr>
      <vt:lpstr>Blanik aircraft  landing gear suspension </vt:lpstr>
      <vt:lpstr>TL ultralight aircraft</vt:lpstr>
      <vt:lpstr>KUBERG motorcycle 155 X 55 travel</vt:lpstr>
      <vt:lpstr>Kuberg motorcycle   250 mm x 100 mm stroke </vt:lpstr>
      <vt:lpstr>Prezentace aplikace PowerPoint</vt:lpstr>
      <vt:lpstr>   AIR SHOX SIMPLIFIED </vt:lpstr>
      <vt:lpstr>Prezentace aplikace PowerPoint</vt:lpstr>
      <vt:lpstr>CONCLUSIONS and advantages</vt:lpstr>
      <vt:lpstr>GREASE detail</vt:lpstr>
      <vt:lpstr>EXTERNAL ADJUSTMENT</vt:lpstr>
      <vt:lpstr>PATENT EP 2729715 DETAILS </vt:lpstr>
      <vt:lpstr>Trade mark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„AIR SHOX“ ASSA unit = air spring – air shock absorber</dc:title>
  <dc:creator>Michal Krislo</dc:creator>
  <cp:lastModifiedBy>Michal Krislo</cp:lastModifiedBy>
  <cp:revision>6</cp:revision>
  <dcterms:created xsi:type="dcterms:W3CDTF">2018-11-27T20:16:09Z</dcterms:created>
  <dcterms:modified xsi:type="dcterms:W3CDTF">2021-09-16T12:36:50Z</dcterms:modified>
</cp:coreProperties>
</file>